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32"/>
  </p:notesMasterIdLst>
  <p:sldIdLst>
    <p:sldId id="1628" r:id="rId5"/>
    <p:sldId id="10594" r:id="rId6"/>
    <p:sldId id="10584" r:id="rId7"/>
    <p:sldId id="1703" r:id="rId8"/>
    <p:sldId id="10595" r:id="rId9"/>
    <p:sldId id="10551" r:id="rId10"/>
    <p:sldId id="10589" r:id="rId11"/>
    <p:sldId id="10574" r:id="rId12"/>
    <p:sldId id="10545" r:id="rId13"/>
    <p:sldId id="10561" r:id="rId14"/>
    <p:sldId id="10568" r:id="rId15"/>
    <p:sldId id="10572" r:id="rId16"/>
    <p:sldId id="10569" r:id="rId17"/>
    <p:sldId id="10592" r:id="rId18"/>
    <p:sldId id="10544" r:id="rId19"/>
    <p:sldId id="10556" r:id="rId20"/>
    <p:sldId id="10596" r:id="rId21"/>
    <p:sldId id="10543" r:id="rId22"/>
    <p:sldId id="10590" r:id="rId23"/>
    <p:sldId id="10601" r:id="rId24"/>
    <p:sldId id="10591" r:id="rId25"/>
    <p:sldId id="10558" r:id="rId26"/>
    <p:sldId id="10560" r:id="rId27"/>
    <p:sldId id="10573" r:id="rId28"/>
    <p:sldId id="10565" r:id="rId29"/>
    <p:sldId id="10570" r:id="rId30"/>
    <p:sldId id="10566" r:id="rId31"/>
  </p:sldIdLst>
  <p:sldSz cx="12192000" cy="6858000"/>
  <p:notesSz cx="7010400" cy="92964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ana Pohja" initials="JP" lastIdx="1" clrIdx="0">
    <p:extLst>
      <p:ext uri="{19B8F6BF-5375-455C-9EA6-DF929625EA0E}">
        <p15:presenceInfo xmlns:p15="http://schemas.microsoft.com/office/powerpoint/2012/main" userId="S::jaana.pohja@juko.fi::f7dd995a-8e6d-417c-8266-0ae295fa37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20B7"/>
    <a:srgbClr val="DB59F1"/>
    <a:srgbClr val="AEC006"/>
    <a:srgbClr val="30AE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17C771-A263-48BC-A0E3-6554646F1400}" v="192" dt="2025-02-03T07:16:20.655"/>
    <p1510:client id="{82E9F8D1-D4F6-48E6-A389-2E1653E73DA2}" v="13" dt="2025-02-03T13:55:41.211"/>
    <p1510:client id="{F5283783-FC46-4582-98B7-F773C652B4EC}" v="1" dt="2025-02-03T07:28:21.3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98" autoAdjust="0"/>
    <p:restoredTop sz="94660"/>
  </p:normalViewPr>
  <p:slideViewPr>
    <p:cSldViewPr snapToGrid="0">
      <p:cViewPr varScale="1">
        <p:scale>
          <a:sx n="63" d="100"/>
          <a:sy n="63" d="100"/>
        </p:scale>
        <p:origin x="9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1-29T15:15:37.05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129 375,'154'-13,"-4"0,652 12,-371 2,-384-3,0-3,69-15,-19 2,1168-181,-1047 162,-90 12,1 6,203-4,-86 24,408 27,-610-20,-1 2,67 24,1 1,471 98,-571-130,-2-2,0 2,1-1,-1 1,16 8,-24-11,0 0,-1 1,1-1,-1 1,1-1,0 1,-1-1,1 1,-1-1,1 1,-1-1,1 1,-1 0,1-1,-1 1,0 0,1 0,-1-1,0 1,0 0,0-1,1 1,-1 0,0 0,0 0,0 0,-1 1,0 0,0-1,0 1,0 0,0-1,0 1,0-1,0 1,-1-1,1 0,-1 0,1 1,-1-1,1 0,-4 1,-41 23,-1-3,-1-2,-93 25,107-34,-136 36,-1-8,-277 27,-342-21,-761-37,1520-6,0 0,0 2,1 1,0 2,-48 16,-8 2,56-17,-66 18,-2-5,-139 13,185-31,1 2,0 2,-86 24,-30 14,103-30,2 3,-93 40,64-19,-64 33,144-62,18-3,26-1,414 10,-280-13,23 2,499-1,-607-12,0-4,94-26,-95 19,18-3,198-15,-226 33,534-16,-566 20,2172 33,-929 9,-1015-35,242 48,-454-46,-17-3,-29-3,-12 0,-22 3,-197 17,-241-5,330-15,-1215 33,612-15,10 47,16 71,-46 16,-10-59,302-40,225-22,77-7,91-13,-125 8,163-22,-253 13,215-6,1 3,-74 21,79-9,2 3,0 2,-83 52,61-33,81-44,-3 1,-1 1,1 1,0-1,0 1,-10 10,16-14,0 0,0 0,1 0,-1 0,0 0,1 0,-1 0,1 0,-1 1,1-1,-1 0,1 0,0 1,0-1,0 0,-1 0,1 1,0-1,1 0,-1 1,0-1,0 0,0 0,1 1,-1-1,1 0,-1 0,1 0,-1 0,1 1,0-1,0 0,-1 0,1 0,0 0,0-1,0 1,0 0,0 0,0 0,0-1,0 1,0-1,1 1,1 0,10 7,0-2,0 1,1-2,0 0,0 0,16 2,95 12,-86-14,544 33,3-38,-527-1,231-5,546-84,16-96,-246 74,4 49,-254 29,303-36,-611 63,60-16,-8 0,885-99,15 77,-352 20,848 7,-185 8,-1097-5,-1-8,322-79,-455 83,0 4,132-8,-193 22,0 1,1 2,-1-1,0 2,0 1,23 7,-42-11,1 0,-1 0,1 0,0 0,-1 0,1 0,-1 0,1 0,0 0,-1 1,1-1,-1 0,1 0,-1 1,1-1,-1 0,1 1,-1-1,0 1,1-1,-1 1,1-1,-1 0,0 1,1-1,-1 1,0-1,0 1,1 0,-1-1,0 1,0-1,0 1,0-1,0 1,0 0,0-1,0 1,0-1,0 1,0 0,0-1,0 1,0-1,-1 1,1-1,0 1,0-1,-1 1,1-1,0 1,-1-1,1 1,0-1,-1 1,1-1,-1 1,1-1,-1 1,-39 23,-27 5,-1-3,-1-3,-121 23,156-38,-243 50,-92 7,-98 7,-97 3,-1513 165,-1216 70,2371-195,519-45,-487 65,105-103,742-31,-1 2,-71 15,-12 1,31-12,-113 15,179-17,1 2,0 0,0 2,-53 25,65-27,-1-1,1-1,-1-1,0 0,-1-1,1-1,-26 0,-27 3,59-3,-442 75,346-52,-192 20,611-49,-156 5,-142-1,155 0,206-27,293-25,6 50,-317 4,-232 4,202 36,-204-23,-41-9,137-3,83-21,-193 7,609-64,-393 35,675-60,-669 77,-321 18,1 1,0 0,0 0,-1 1,1 1,-1-1,1 2,-1-1,1 1,-1 1,0 0,-1 0,15 9,72 47,3-3,148 61,-115-63,3-6,1-6,2-5,201 27,-336-64,38 6,-82 0,-896 15,660-23,-2348 0,2257 13,72 0,168-10,-720-6,703-11,-45 0,173 17,0 0,0 2,1 0,0 1,-1 0,2 2,-1 0,1 0,-28 19,20-12,0-2,0 0,-31 9,-48 3,-151 16,251-40,-3 1,1-1,-1 0,0 0,0 1,1 0,-1 1,1-1,-1 1,1 0,-1 0,1 1,0-1,0 1,0 0,1 1,-7 4,1 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EAD6515-3862-489C-A229-83562F91E37B}" type="datetimeFigureOut">
              <a:rPr lang="fi-FI" smtClean="0"/>
              <a:t>18.2.2025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4496A0-D5E7-43A9-A987-AB9A331745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7420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09F859C7-947E-4477-8ACE-4B7064A242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Ellipsi 7">
            <a:extLst>
              <a:ext uri="{FF2B5EF4-FFF2-40B4-BE49-F238E27FC236}">
                <a16:creationId xmlns:a16="http://schemas.microsoft.com/office/drawing/2014/main" id="{0A764EF4-061B-4DB9-A40A-2599C0B63AB1}"/>
              </a:ext>
            </a:extLst>
          </p:cNvPr>
          <p:cNvSpPr/>
          <p:nvPr userDrawn="1"/>
        </p:nvSpPr>
        <p:spPr>
          <a:xfrm>
            <a:off x="7462158" y="2350184"/>
            <a:ext cx="4939390" cy="4939390"/>
          </a:xfrm>
          <a:prstGeom prst="ellipse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D43F8CA-36C8-4B75-AA11-0E73D8C71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56072" y="5257800"/>
            <a:ext cx="4351564" cy="669471"/>
          </a:xfrm>
        </p:spPr>
        <p:txBody>
          <a:bodyPr>
            <a:noAutofit/>
          </a:bodyPr>
          <a:lstStyle>
            <a:lvl1pPr marL="0" indent="0" algn="ctr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C762633-64AE-45E5-8DB9-0FC68E97C68F}"/>
              </a:ext>
            </a:extLst>
          </p:cNvPr>
          <p:cNvCxnSpPr/>
          <p:nvPr userDrawn="1"/>
        </p:nvCxnSpPr>
        <p:spPr>
          <a:xfrm>
            <a:off x="9356272" y="5176157"/>
            <a:ext cx="11103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089563F6-ED8F-427D-86A1-3FEAB2D671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7596" y="3196205"/>
            <a:ext cx="3976382" cy="1889015"/>
          </a:xfrm>
        </p:spPr>
        <p:txBody>
          <a:bodyPr anchor="b">
            <a:normAutofit/>
          </a:bodyPr>
          <a:lstStyle>
            <a:lvl1pPr algn="ctr">
              <a:defRPr sz="34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004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15F8CE-0175-40E8-9C7E-92FBAAA0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847" y="457200"/>
            <a:ext cx="2212876" cy="1600200"/>
          </a:xfrm>
        </p:spPr>
        <p:txBody>
          <a:bodyPr anchor="b">
            <a:normAutofit/>
          </a:bodyPr>
          <a:lstStyle>
            <a:lvl1pPr>
              <a:defRPr sz="2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E36A71E-CBD3-4314-9F81-760FB9949C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94551" y="987425"/>
            <a:ext cx="6362019" cy="4873625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8990A9D-84E2-42D4-9CEA-74B60D3F1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51847" y="2057400"/>
            <a:ext cx="2212876" cy="381158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11ED1CCC-C980-4A41-BCDD-9ADD808FC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469D925A-B730-41FA-AECD-26EAB4A60E6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23D4789C-7961-469D-8DDA-DEC7FF3AB3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700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A12561-0E79-4C48-AC7A-7BB5020F9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847" y="365125"/>
            <a:ext cx="9404723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3E541B3-DA81-4B4C-8496-4C2CC52C8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351847" y="1825625"/>
            <a:ext cx="9404724" cy="4351338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77075223-9709-4580-A99F-E371A6724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Päivämäärän paikkamerkki 3">
            <a:extLst>
              <a:ext uri="{FF2B5EF4-FFF2-40B4-BE49-F238E27FC236}">
                <a16:creationId xmlns:a16="http://schemas.microsoft.com/office/drawing/2014/main" id="{8767F84A-8403-4C0B-9B6F-B13962125C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11" name="Alatunnisteen paikkamerkki 4">
            <a:extLst>
              <a:ext uri="{FF2B5EF4-FFF2-40B4-BE49-F238E27FC236}">
                <a16:creationId xmlns:a16="http://schemas.microsoft.com/office/drawing/2014/main" id="{D67D386F-D886-4914-B071-015BA4A8F1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1280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5E65C47-EFDC-4677-A34D-9AF7F32D3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43694" y="365125"/>
            <a:ext cx="221287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C044062-D635-4FBE-8EA1-3474FC02B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351847" y="365125"/>
            <a:ext cx="6362018" cy="5811838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F90977DE-2F4A-4A5C-AD2F-DBD583B17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Päivämäärän paikkamerkki 3">
            <a:extLst>
              <a:ext uri="{FF2B5EF4-FFF2-40B4-BE49-F238E27FC236}">
                <a16:creationId xmlns:a16="http://schemas.microsoft.com/office/drawing/2014/main" id="{2765258B-72A0-439D-9AF9-4AEB484DEA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11" name="Alatunnisteen paikkamerkki 4">
            <a:extLst>
              <a:ext uri="{FF2B5EF4-FFF2-40B4-BE49-F238E27FC236}">
                <a16:creationId xmlns:a16="http://schemas.microsoft.com/office/drawing/2014/main" id="{C2527422-E51A-45CB-A723-7D8CAC18C2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587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FC0EED-ACF5-4C25-93FF-4A1394C48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846" y="365125"/>
            <a:ext cx="9404725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209E9D-A9EA-4326-BC90-C2C3F7804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846" y="1825625"/>
            <a:ext cx="9404725" cy="435133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C39848-DC8C-4925-B734-D298CD21F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7C112149-BAEF-4A0C-BB35-B977BEB50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9E24575A-9750-4274-8D6B-5ED8DE0ECF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099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B93567-68EA-4701-86BE-8CBFA112D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847" y="1709738"/>
            <a:ext cx="9404724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0A9DAE-165E-48DB-9B6C-336451C3B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1847" y="4589463"/>
            <a:ext cx="9404724" cy="1500187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Dian numeron paikkamerkki 5">
            <a:extLst>
              <a:ext uri="{FF2B5EF4-FFF2-40B4-BE49-F238E27FC236}">
                <a16:creationId xmlns:a16="http://schemas.microsoft.com/office/drawing/2014/main" id="{BDF11C7E-D297-45A3-8996-8E19DDA4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8C4A1843-206F-4887-8357-29EE68C92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8C4A904E-9067-4C92-8A04-4D39184E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059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126DF3-5609-46EE-8A15-293128ACA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314" y="365125"/>
            <a:ext cx="9405257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B5678E-8DE5-46BD-A719-4AAA10F582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5" y="1825625"/>
            <a:ext cx="4620986" cy="4351338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616597F-7FED-43E3-93A6-281B9E9C6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35585" y="1825625"/>
            <a:ext cx="4620986" cy="4351338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16D2210D-44EE-485E-B4ED-16DDFE37F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Päivämäärän paikkamerkki 3">
            <a:extLst>
              <a:ext uri="{FF2B5EF4-FFF2-40B4-BE49-F238E27FC236}">
                <a16:creationId xmlns:a16="http://schemas.microsoft.com/office/drawing/2014/main" id="{BBA97F10-E95B-42B3-A3C6-2B6EB721E70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7C9E54B1-E4EE-445F-906E-CAFC0897EC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105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F99999-5954-4C68-A445-53E27553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313" y="365125"/>
            <a:ext cx="9405257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F07E4F-3D6B-4CC1-BD39-AA798CFA4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1313" y="1681163"/>
            <a:ext cx="4620986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BAC9B8-D034-4E7C-8F0F-EBEF76E06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51313" y="2505075"/>
            <a:ext cx="4620986" cy="3684588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E83FF0D-6277-4100-8299-D8118625E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35584" y="1681163"/>
            <a:ext cx="4620986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88CC404-9C40-4E8A-A3E2-35B3D60025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35584" y="2505075"/>
            <a:ext cx="4620986" cy="3684588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2" name="Dian numeron paikkamerkki 5">
            <a:extLst>
              <a:ext uri="{FF2B5EF4-FFF2-40B4-BE49-F238E27FC236}">
                <a16:creationId xmlns:a16="http://schemas.microsoft.com/office/drawing/2014/main" id="{3A6D0B4E-3546-45A9-BFD4-14B36B2D5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Päivämäärän paikkamerkki 3">
            <a:extLst>
              <a:ext uri="{FF2B5EF4-FFF2-40B4-BE49-F238E27FC236}">
                <a16:creationId xmlns:a16="http://schemas.microsoft.com/office/drawing/2014/main" id="{4B55A22C-0C15-4A43-9676-1A0AC055B8D7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17" name="Alatunnisteen paikkamerkki 4">
            <a:extLst>
              <a:ext uri="{FF2B5EF4-FFF2-40B4-BE49-F238E27FC236}">
                <a16:creationId xmlns:a16="http://schemas.microsoft.com/office/drawing/2014/main" id="{3A41F71F-10C4-45FB-8F98-17FAF1526F6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387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84089C-ACF4-4A95-AAFD-F4319AAF7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847" y="365125"/>
            <a:ext cx="9404724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1E833EDE-F1C6-4FD3-ACD9-3515709E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AB5A7E1D-F245-4EE7-824F-7AFAFA403C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10" name="Alatunnisteen paikkamerkki 4">
            <a:extLst>
              <a:ext uri="{FF2B5EF4-FFF2-40B4-BE49-F238E27FC236}">
                <a16:creationId xmlns:a16="http://schemas.microsoft.com/office/drawing/2014/main" id="{2491CCB2-3CA6-4C5F-BC94-5F851C7800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1712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84090ED8-B05D-4C4E-B41B-4B6EF8650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2F1476E4-145E-4B9F-94C4-FC23BB59A1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888222AB-1EBA-430C-B699-38CA540FF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72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84090ED8-B05D-4C4E-B41B-4B6EF8650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6" descr="Juko_logo2.png">
            <a:extLst>
              <a:ext uri="{FF2B5EF4-FFF2-40B4-BE49-F238E27FC236}">
                <a16:creationId xmlns:a16="http://schemas.microsoft.com/office/drawing/2014/main" id="{D8D4CF52-93D6-4F53-A412-4193B5C61A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2382" y="6132874"/>
            <a:ext cx="137961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CE5F37AC-EE55-4E3E-B1E8-AF2D15794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10" name="Alatunnisteen paikkamerkki 4">
            <a:extLst>
              <a:ext uri="{FF2B5EF4-FFF2-40B4-BE49-F238E27FC236}">
                <a16:creationId xmlns:a16="http://schemas.microsoft.com/office/drawing/2014/main" id="{53A7292B-9697-4B98-BEED-B2CA7DA89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9275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74DF4B-FB7E-4CD8-83D0-34453CF95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847" y="457200"/>
            <a:ext cx="2212876" cy="1600200"/>
          </a:xfrm>
        </p:spPr>
        <p:txBody>
          <a:bodyPr anchor="b">
            <a:normAutofit/>
          </a:bodyPr>
          <a:lstStyle>
            <a:lvl1pPr>
              <a:defRPr sz="2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1C9526-90C1-42BD-A0F5-C9061207A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551" y="987425"/>
            <a:ext cx="6362019" cy="4873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2C0FC79-AF49-4D5B-B24A-F85A748A7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51847" y="2057400"/>
            <a:ext cx="2212876" cy="381158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B4C16C9E-4822-4337-97AD-FD084811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/>
          <a:p>
            <a:fld id="{03351748-72B0-488C-BBC2-3DB2D50BE95D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2BA8861E-ED50-41F9-96F0-5A47D1B24F7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48E6BE0E-4A96-4C95-84E8-70F78EB83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490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431C48D-5B33-4DDB-8330-5DB0CA320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847" y="365125"/>
            <a:ext cx="94047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AE89BD-72FE-42D1-9615-A60F0AAFD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1847" y="1825625"/>
            <a:ext cx="940472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CCBCB074-6E5C-463E-93B1-E7179E351B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43695" y="6356350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03351748-72B0-488C-BBC2-3DB2D50BE95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9DEB6AC9-05EA-4172-972A-71A2B972D4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30" r="7482"/>
          <a:stretch/>
        </p:blipFill>
        <p:spPr>
          <a:xfrm>
            <a:off x="-1" y="0"/>
            <a:ext cx="1912691" cy="6858000"/>
          </a:xfrm>
          <a:prstGeom prst="rect">
            <a:avLst/>
          </a:prstGeom>
        </p:spPr>
      </p:pic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FA7B2A08-F7D7-422B-A9BD-DA5EE4C3BF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51846" y="6356349"/>
            <a:ext cx="2212876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fld id="{FBCD14B3-D161-432F-AA88-F3EEA086E0C4}" type="datetimeFigureOut">
              <a:rPr lang="fi-FI" smtClean="0"/>
              <a:pPr/>
              <a:t>18.2.2025</a:t>
            </a:fld>
            <a:endParaRPr lang="fi-FI" dirty="0"/>
          </a:p>
        </p:txBody>
      </p:sp>
      <p:sp>
        <p:nvSpPr>
          <p:cNvPr id="12" name="Alatunnisteen paikkamerkki 4">
            <a:extLst>
              <a:ext uri="{FF2B5EF4-FFF2-40B4-BE49-F238E27FC236}">
                <a16:creationId xmlns:a16="http://schemas.microsoft.com/office/drawing/2014/main" id="{45FEE285-DE19-4E62-9ED5-32207455DF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551" y="6356349"/>
            <a:ext cx="3319314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7606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8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>
            <a:extLst>
              <a:ext uri="{FF2B5EF4-FFF2-40B4-BE49-F238E27FC236}">
                <a16:creationId xmlns:a16="http://schemas.microsoft.com/office/drawing/2014/main" id="{E675B61E-8C2F-489E-BBA3-CDD95476CC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3.2.2025</a:t>
            </a:r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9B9D8E46-4AA9-49D4-A325-D00505955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altLang="fi-FI" dirty="0"/>
              <a:t>KVTES palkkausmääräysten uudistaminen</a:t>
            </a:r>
            <a:br>
              <a:rPr lang="fi-FI" alt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868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13CA8-B56B-3A42-9C56-89BF2D701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A552EC6-3AF0-4F2B-2C9F-07F7CFCDAB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8107" y="59876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Tasot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1735DA2-EC28-AF4C-6CF2-E68C753E1BA6}"/>
              </a:ext>
            </a:extLst>
          </p:cNvPr>
          <p:cNvSpPr txBox="1"/>
          <p:nvPr/>
        </p:nvSpPr>
        <p:spPr>
          <a:xfrm>
            <a:off x="2137084" y="1531555"/>
            <a:ext cx="9930765" cy="2453359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Tehtävän oikea osaamisen ja vastuun taso määrittelyssä huomioidaan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palkkaryhmän valtakunnalliset tasokriteerit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mahdolliset paikalliset tasokriteerit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paikallinen tasokuvaus </a:t>
            </a:r>
          </a:p>
          <a:p>
            <a:pPr marL="469900" marR="5080" lvl="1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Valtakunnallisilla tasokriteereillä kuvataan palkkaryhmän eri tasojen keskeisimpiä erottelevia tekijöitä.</a:t>
            </a:r>
          </a:p>
        </p:txBody>
      </p:sp>
    </p:spTree>
    <p:extLst>
      <p:ext uri="{BB962C8B-B14F-4D97-AF65-F5344CB8AC3E}">
        <p14:creationId xmlns:p14="http://schemas.microsoft.com/office/powerpoint/2010/main" val="58062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9137E-E1B7-694C-2C51-AB5C75117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DC11AEB-C307-182F-7D1B-D4195831E3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8107" y="59876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Tasokriteeri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6328DD5-F510-DA19-F60E-E39486FC2D32}"/>
              </a:ext>
            </a:extLst>
          </p:cNvPr>
          <p:cNvSpPr txBox="1"/>
          <p:nvPr/>
        </p:nvSpPr>
        <p:spPr>
          <a:xfrm>
            <a:off x="2137084" y="1531555"/>
            <a:ext cx="9930765" cy="3096612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Valtakunnallisilla tasokriteereillä kuvataan palkkaryhmän eri tasojen keskeisimpiä erottelevia tekijöitä. 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Valtakunnalliset tasokriteerit ovat velvoittavia. 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Paikallisesti voidaan täydentää, ei  muuttaa 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Mahdolliset osaamisen ja vastuun paikalliset tasokriteerit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Paikallisesti voidaan määritellä valtakunnallisten tasokriteerien lisäksi paikallisia tasokriteereitä.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dirty="0"/>
              <a:t>Valtakunnallisten tasokriteerien lisäksi luodaan paikalliset tasokuvaukset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77610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512C7-290B-3BC1-ECF0-A7EC7B27A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5D6CBEE-3D69-61BD-91EF-6A794C150A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8107" y="59876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Tasokuvaus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8112558-1DEE-0C4F-A6BA-958EBAD1A59C}"/>
              </a:ext>
            </a:extLst>
          </p:cNvPr>
          <p:cNvSpPr txBox="1"/>
          <p:nvPr/>
        </p:nvSpPr>
        <p:spPr>
          <a:xfrm>
            <a:off x="2137084" y="1531555"/>
            <a:ext cx="9930765" cy="2453359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Mahdolliset paikalliset tasokuvaukset täydentävät tasokriteerejä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Paikallisten tasokuvausten perusteella sijoitetaan palkkaryhmän tehtävät osaamisen ja vastuun tasoille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Paikallisessa tasokuvauksessa huomioidaan 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valtakunnalliset tasokriteerit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mahdolliset paikalliset tasokriteerit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22988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FE962-5267-8C1F-5762-FE68A90A8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85F424B-DB9D-E56E-A04B-06A9C320A1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8107" y="59876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Tasolisä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BE20AC8-F851-78B7-7ED8-B7A8DC050000}"/>
              </a:ext>
            </a:extLst>
          </p:cNvPr>
          <p:cNvSpPr txBox="1"/>
          <p:nvPr/>
        </p:nvSpPr>
        <p:spPr>
          <a:xfrm>
            <a:off x="2137084" y="1531555"/>
            <a:ext cx="9930765" cy="3893753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Tasopalkan lisäksi voidaan maksaa euromääräistä tasolisää. 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Tasolisää on mahdollista käyttää sekä palkkaryhmien mukaisissa tehtävissä ja palkkaryhmien ulkopuolisissa tehtävissä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Tasolisään oikeuttavat tehtävät tai vastuut on määritelty</a:t>
            </a:r>
          </a:p>
          <a:p>
            <a:pPr marL="469900" marR="5080" lvl="1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joko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valtakunnallisia tasolisiä on kaksi: &gt; </a:t>
            </a:r>
            <a:r>
              <a:rPr lang="fi-FI" sz="2300" spc="-10" dirty="0">
                <a:solidFill>
                  <a:srgbClr val="FF0000"/>
                </a:solidFill>
                <a:latin typeface="Calibri Light"/>
                <a:cs typeface="Calibri Light"/>
              </a:rPr>
              <a:t>voidaan jatkossa sopia lisää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opiskelijan ohjaus, varhaiskasvatuksen lääkehoito</a:t>
            </a:r>
          </a:p>
          <a:p>
            <a:pPr marL="469900" marR="5080" lvl="1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tai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paikallisessa palkkausjärjestelmässä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paikallisesti määritelty tasolisä tietyistä lisätehtävistä- ja/tai vastuista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8531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BC80D8-AEE7-FD3D-506E-2C9A4554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059" y="2766218"/>
            <a:ext cx="9404724" cy="1325563"/>
          </a:xfrm>
        </p:spPr>
        <p:txBody>
          <a:bodyPr/>
          <a:lstStyle/>
          <a:p>
            <a:r>
              <a:rPr lang="fi-FI" dirty="0"/>
              <a:t>Liiterakenne ja uudet palkkaryhmät</a:t>
            </a:r>
          </a:p>
        </p:txBody>
      </p:sp>
    </p:spTree>
    <p:extLst>
      <p:ext uri="{BB962C8B-B14F-4D97-AF65-F5344CB8AC3E}">
        <p14:creationId xmlns:p14="http://schemas.microsoft.com/office/powerpoint/2010/main" val="1039911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B7180-9486-8FD0-7037-1FBD21BEE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5736572-A75F-0E0B-381B-18C3F3A964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64405" y="298636"/>
            <a:ext cx="8312752" cy="1120819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dirty="0">
                <a:latin typeface="Calibri Light" panose="020F0302020204030204" pitchFamily="34" charset="0"/>
                <a:ea typeface="Aptos" panose="020B0004020202020204" pitchFamily="34" charset="0"/>
                <a:cs typeface="Calibri Light" panose="020F0302020204030204" pitchFamily="34" charset="0"/>
              </a:rPr>
              <a:t>KVTES – Palkkahinnoitteluliitteet </a:t>
            </a:r>
            <a:r>
              <a:rPr lang="fi-FI" spc="-10" dirty="0">
                <a:solidFill>
                  <a:srgbClr val="FF0000"/>
                </a:solidFill>
                <a:cs typeface="Calibri Light"/>
              </a:rPr>
              <a:t>1.2.2025 lukien </a:t>
            </a:r>
            <a:endParaRPr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4C7D720-91D9-F87C-BE2D-FCF946D9949B}"/>
              </a:ext>
            </a:extLst>
          </p:cNvPr>
          <p:cNvSpPr txBox="1"/>
          <p:nvPr/>
        </p:nvSpPr>
        <p:spPr>
          <a:xfrm>
            <a:off x="2264405" y="1662172"/>
            <a:ext cx="9355045" cy="3533655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1	Eräät hallinnon asiantuntijapalvelut, toimistoalan palvelut ja ICT-alan palvelut 	sekä sisäisen palvelutoiminnan palvelut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2 Kulttuuri- ja vapaa-aikapalvelut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3 Työllisyyspalvelut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4 Ruokapalvelut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5 Varhaiskasvatuspalvelut sekä eräät koulun ammatti- ja peruspalvelutehtävät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6 Lomituspalvelut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7 Muiden alojen palvelut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endParaRPr lang="fi-FI" sz="2300" spc="-10" dirty="0">
              <a:solidFill>
                <a:srgbClr val="00B0F0"/>
              </a:solidFill>
              <a:latin typeface="Calibri Light"/>
              <a:cs typeface="Calibri Light"/>
            </a:endParaRP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solidFill>
                  <a:srgbClr val="FF0000"/>
                </a:solidFill>
                <a:latin typeface="Calibri Light"/>
                <a:cs typeface="Calibri Light"/>
              </a:rPr>
              <a:t>8 Palkkaryhmien ulkopuolisia tehtäviä koskeva suositus </a:t>
            </a:r>
          </a:p>
        </p:txBody>
      </p:sp>
    </p:spTree>
    <p:extLst>
      <p:ext uri="{BB962C8B-B14F-4D97-AF65-F5344CB8AC3E}">
        <p14:creationId xmlns:p14="http://schemas.microsoft.com/office/powerpoint/2010/main" val="2503995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F5C4E-4B43-23AE-F944-4E97F921A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617D6CA-8332-3CEC-932F-A0D291BDC2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2359" y="436738"/>
            <a:ext cx="8312752" cy="566821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dirty="0">
                <a:latin typeface="Calibri Light" panose="020F0302020204030204" pitchFamily="34" charset="0"/>
                <a:ea typeface="Aptos" panose="020B0004020202020204" pitchFamily="34" charset="0"/>
                <a:cs typeface="Calibri Light" panose="020F0302020204030204" pitchFamily="34" charset="0"/>
              </a:rPr>
              <a:t> Liite 1 &gt; Uusia palkkaryhmiä</a:t>
            </a:r>
            <a:endParaRPr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F40452F-30D4-6921-7F0E-027FA68441F7}"/>
              </a:ext>
            </a:extLst>
          </p:cNvPr>
          <p:cNvSpPr txBox="1"/>
          <p:nvPr/>
        </p:nvSpPr>
        <p:spPr>
          <a:xfrm>
            <a:off x="2414876" y="1408596"/>
            <a:ext cx="9252406" cy="3225878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Hallinnon asiantuntijatehtäviin: Eräät hallinnon</a:t>
            </a:r>
            <a:r>
              <a:rPr lang="fi-FI" sz="2300" spc="-10" dirty="0">
                <a:solidFill>
                  <a:srgbClr val="FF0000"/>
                </a:solidFill>
                <a:latin typeface="Calibri Light"/>
                <a:cs typeface="Calibri Light"/>
              </a:rPr>
              <a:t> johtavat </a:t>
            </a:r>
            <a:r>
              <a:rPr lang="fi-FI" sz="2300" spc="-10" dirty="0">
                <a:latin typeface="Calibri Light"/>
                <a:cs typeface="Calibri Light"/>
              </a:rPr>
              <a:t>asiantuntijatehtävät (1ASI42)</a:t>
            </a:r>
          </a:p>
          <a:p>
            <a:pPr marL="698500" marR="5080" lvl="3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Hallinnon palkkaryhmissä koulutusedellytys on soveltuva korkeakoulututkinto. Jos tehtävässä edellytetään ylempää korkeakoulututkintoa, tehtävää ei sijoiteta palkkaryhmiin. Juristit ym. ylemmän korkeakoulutututkinnon edellyttämät tehtävät ovat hinnoittelun ulkopuolisia.</a:t>
            </a:r>
          </a:p>
          <a:p>
            <a:pPr marL="698500" marR="5080" lvl="3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Toimistoala: Toimistoalan</a:t>
            </a:r>
            <a:r>
              <a:rPr lang="fi-FI" sz="2300" spc="-10" dirty="0">
                <a:solidFill>
                  <a:srgbClr val="FF0000"/>
                </a:solidFill>
                <a:latin typeface="Calibri Light"/>
                <a:cs typeface="Calibri Light"/>
              </a:rPr>
              <a:t> vaativat </a:t>
            </a:r>
            <a:r>
              <a:rPr lang="fi-FI" sz="2300" spc="-10" dirty="0">
                <a:latin typeface="Calibri Light"/>
                <a:cs typeface="Calibri Light"/>
              </a:rPr>
              <a:t>ammattitehtävät (1TOI62)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230282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1B02E-6CC5-0B60-8E8F-C24C57BFB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7953032-22D3-56EB-BE8A-AAF0279E04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2359" y="436738"/>
            <a:ext cx="8312752" cy="566821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dirty="0">
                <a:latin typeface="Calibri Light" panose="020F0302020204030204" pitchFamily="34" charset="0"/>
                <a:ea typeface="Aptos" panose="020B0004020202020204" pitchFamily="34" charset="0"/>
                <a:cs typeface="Calibri Light" panose="020F0302020204030204" pitchFamily="34" charset="0"/>
              </a:rPr>
              <a:t>Liite 2 &gt; Muutokset</a:t>
            </a:r>
            <a:endParaRPr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CC1A7CE-D614-E57D-4C8F-FBEB71B9032F}"/>
              </a:ext>
            </a:extLst>
          </p:cNvPr>
          <p:cNvSpPr txBox="1"/>
          <p:nvPr/>
        </p:nvSpPr>
        <p:spPr>
          <a:xfrm>
            <a:off x="2345602" y="1283905"/>
            <a:ext cx="9458469" cy="5386470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Kirjastopalvelujen esihenkilötehtävissä (2KIR20) ja asiantuntijatehtävissä (2KIR42) pätevyysvaatimus: Korkeakoulututkinto – aik. ylempi korkeakoulututkinto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Jos tehtävissä edellytetään ylempää korkeakoulututkintoa, on se huomioitava tasokriteereissä 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Palkkaryhmään voi siirtyä osa vaativista ammattitehtävistä 2KIR50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Museopalvelut: Konservaattoritehtävät sijoitetaan tehtäväsisällön perusteella kahteen eri palkkaryhmään: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2MUS40 Museopalvelujen asiantuntijatehtävät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2MUS60 Museopalvelujen vaativat ammattitehtävät ja ammattitehtävät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Kulttuuri-, liikunta-, nuoriso- ja vapaa-aikapalvelut :</a:t>
            </a:r>
          </a:p>
          <a:p>
            <a:pPr marL="469900" marR="5080" lvl="1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Uusi palkkaryhmä: asiantuntijatehtävät (2VAP40) 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Tähän uuteen palkkaryhmään siirtyy osa esihenkilötehtävien 02VAP020 ja vaativista ammattitehtävien 02VAP050 palkkahinnoittelukohdista</a:t>
            </a:r>
          </a:p>
        </p:txBody>
      </p:sp>
    </p:spTree>
    <p:extLst>
      <p:ext uri="{BB962C8B-B14F-4D97-AF65-F5344CB8AC3E}">
        <p14:creationId xmlns:p14="http://schemas.microsoft.com/office/powerpoint/2010/main" val="1783886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3025912-87C9-29FC-E1E7-6FCF2472F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2506" y="602565"/>
            <a:ext cx="8922312" cy="553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fi-FI" dirty="0">
                <a:latin typeface="Calibri Light" panose="020F0302020204030204" pitchFamily="34" charset="0"/>
                <a:cs typeface="Calibri Light" panose="020F0302020204030204" pitchFamily="34" charset="0"/>
              </a:rPr>
              <a:t>UUSI </a:t>
            </a:r>
            <a:r>
              <a:rPr lang="en-US" altLang="fi-FI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liite</a:t>
            </a:r>
            <a:r>
              <a:rPr lang="en-US" altLang="fi-FI" dirty="0">
                <a:latin typeface="Calibri Light" panose="020F0302020204030204" pitchFamily="34" charset="0"/>
                <a:cs typeface="Calibri Light" panose="020F0302020204030204" pitchFamily="34" charset="0"/>
              </a:rPr>
              <a:t> 3 </a:t>
            </a:r>
            <a:r>
              <a:rPr lang="en-US" altLang="fi-FI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Työllisyyspalvelut</a:t>
            </a:r>
            <a:endParaRPr lang="en-US" altLang="fi-FI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4B1379CC-1CBB-736D-3251-61BEF7C9A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145" y="1825851"/>
            <a:ext cx="9227092" cy="2261239"/>
          </a:xfrm>
        </p:spPr>
        <p:txBody>
          <a:bodyPr>
            <a:noAutofit/>
          </a:bodyPr>
          <a:lstStyle/>
          <a:p>
            <a:pPr marL="342883" indent="-342883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Työllisyyspalveluiden johto- ja esihenkilötehtävät </a:t>
            </a:r>
          </a:p>
          <a:p>
            <a:pPr marL="342883" indent="-342883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Työllisyyspalvelujen johtavan asiantuntijan tehtävät</a:t>
            </a:r>
          </a:p>
          <a:p>
            <a:pPr marL="342883" indent="-342883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Työllisyyspalveluiden asiantuntijatehtävät</a:t>
            </a:r>
          </a:p>
          <a:p>
            <a:pPr marL="342883" indent="-342883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Työllisyyspalveluiden vaativat ammattitehtävät ja ammattitehtävät</a:t>
            </a:r>
          </a:p>
        </p:txBody>
      </p:sp>
    </p:spTree>
    <p:extLst>
      <p:ext uri="{BB962C8B-B14F-4D97-AF65-F5344CB8AC3E}">
        <p14:creationId xmlns:p14="http://schemas.microsoft.com/office/powerpoint/2010/main" val="1048025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2227B-FFFF-96D2-6EDA-DB619D672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KVTES Liite 5 varhaiskasvatus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D79F71-5705-14ED-FA38-F144B699D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9555" y="1382280"/>
            <a:ext cx="9812445" cy="52124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300" dirty="0">
                <a:latin typeface="+mn-lt"/>
              </a:rPr>
              <a:t>Liitteessä 5 on uudet palkkaryhmät ilman kelpoisuutta varhaiskasvatuksen opettajana ja erityisopettajan toimivilla (5VKA45 ja 5VKB45).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fi-FI" sz="23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Pöytäkirjamerkintä</a:t>
            </a:r>
            <a:endParaRPr lang="fi-FI" sz="2300" dirty="0">
              <a:effectLst/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fi-FI" sz="23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Osaamisen ja vastuun tasokriteerit vastaavat OVTES Osio G:n varhaiskasvatuksen opettajan osaamisen ja vastuun tasokriteerejä.</a:t>
            </a:r>
            <a:endParaRPr lang="fi-FI" sz="2300" dirty="0">
              <a:effectLst/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fi-FI" sz="23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Ko. palkkaryhmän osaamisen ja vastuun tasojen mukaiset tasopalkat vastaavat </a:t>
            </a:r>
            <a:r>
              <a:rPr lang="fi-FI" sz="23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OVTESin</a:t>
            </a:r>
            <a:r>
              <a:rPr lang="fi-FI" sz="23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Osio G:n varhaiskasvatuksen opettajan vastaavia tasopalkkoja.  </a:t>
            </a:r>
            <a:endParaRPr lang="fi-FI" sz="2300" dirty="0">
              <a:effectLst/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fi-FI" sz="23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Jos työntekijän </a:t>
            </a:r>
            <a:r>
              <a:rPr lang="fi-FI" sz="23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tehtävää on </a:t>
            </a:r>
            <a:r>
              <a:rPr lang="fi-FI" sz="23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kelpoisuuden puuttumisen vuoksi </a:t>
            </a:r>
            <a:r>
              <a:rPr lang="fi-FI" sz="23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rajoitettu</a:t>
            </a:r>
            <a:r>
              <a:rPr lang="fi-FI" sz="23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5VKA45 mukaisen </a:t>
            </a:r>
            <a:r>
              <a:rPr lang="fi-FI" sz="23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A-tason paikallisesta tasopalkasta voidaan tehdä enintään 4 % vähennys</a:t>
            </a:r>
            <a:r>
              <a:rPr lang="fi-FI" sz="23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palkan on oltava kuitenkin vähintään 5VKA4500:n valtakunnallisen tasopalkan mukainen. </a:t>
            </a:r>
            <a:r>
              <a:rPr lang="fi-FI" sz="23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II luvun 3 §:n 3 momentin määräystä ei sovelleta.  </a:t>
            </a:r>
            <a:endParaRPr lang="fi-FI" sz="2300" b="1" dirty="0">
              <a:effectLst/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3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41713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46A7E-DA8E-B0C2-17B2-4346D8441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86F0AE-A0A8-56BC-E12B-CD4E558BC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AFCF8D-DBCC-56F4-1507-6ED2F1C3D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846" y="1491175"/>
            <a:ext cx="9404725" cy="514877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Yhdenmukaisempi valtakunnallinen palkkausjärjestelmä, joka huomioi työntekijäryhmien sisällä erot tehtävien vastuullisuudessa ja osaamisvaatimuksissa</a:t>
            </a:r>
          </a:p>
          <a:p>
            <a:r>
              <a:rPr lang="fi-FI" dirty="0"/>
              <a:t>Palkkausjärjestelmä on toimiva: On ajantasainen ja reagoi tehtävien muutoksiin.</a:t>
            </a:r>
          </a:p>
          <a:p>
            <a:r>
              <a:rPr lang="fi-FI" dirty="0"/>
              <a:t>Saada palkkausjärjestelmään velvoittavampia kirjauksia kansallisesti</a:t>
            </a:r>
          </a:p>
          <a:p>
            <a:pPr lvl="1"/>
            <a:r>
              <a:rPr lang="fi-FI" sz="2200" dirty="0"/>
              <a:t>Mikä luetaan vaativammaksi tehtäväksi</a:t>
            </a:r>
          </a:p>
          <a:p>
            <a:pPr lvl="1"/>
            <a:r>
              <a:rPr lang="fi-FI" sz="2200" dirty="0"/>
              <a:t>Mikä ero palkkauksessa on vaativammalla tehtävällä</a:t>
            </a:r>
          </a:p>
          <a:p>
            <a:r>
              <a:rPr lang="fi-FI" dirty="0"/>
              <a:t>Selkeyttä olennaisen muutoksen palkkavaikutukseen</a:t>
            </a:r>
          </a:p>
          <a:p>
            <a:r>
              <a:rPr lang="fi-FI" dirty="0"/>
              <a:t>Hinnoittelemattomien aseman selkiyttäminen tehtäväkohtaisen palkan määräytymisessä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69091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B8E21E-D5DA-2E52-5775-D6BBDC17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845" y="11442"/>
            <a:ext cx="9404725" cy="1325563"/>
          </a:xfrm>
        </p:spPr>
        <p:txBody>
          <a:bodyPr/>
          <a:lstStyle/>
          <a:p>
            <a:r>
              <a:rPr lang="fi-FI" dirty="0"/>
              <a:t>Vähimmäispalkka ja epäpätevyysalennus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727419-97A8-8771-63B3-8EAD71DC8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845" y="1026543"/>
            <a:ext cx="9404725" cy="5466332"/>
          </a:xfrm>
        </p:spPr>
        <p:txBody>
          <a:bodyPr>
            <a:noAutofit/>
          </a:bodyPr>
          <a:lstStyle/>
          <a:p>
            <a:r>
              <a:rPr lang="fi-FI" sz="1800" dirty="0"/>
              <a:t>II luvun 3 § Vähimmäispalkkamääräysten (3 §) piirissä määritellään mm. harjoittelijoiden ja kesätyöntekijöiden palkasta. Tältä osin määräykset ovat ennallaan. Harjoittelijat ja kesätyöntekijöiden tehtävät ovat palkkaryhmän ulkopuolisia tehtäviä.</a:t>
            </a:r>
          </a:p>
          <a:p>
            <a:r>
              <a:rPr lang="fi-FI" sz="1800" dirty="0"/>
              <a:t>Harjoittelijat ovat kuitenkin tasopalkkamääräysten piirissä tehtävän osaamisen ja vastuun ollessa A-tason tehtävän tasoinen. </a:t>
            </a:r>
          </a:p>
          <a:p>
            <a:endParaRPr lang="fi-FI" sz="1800" dirty="0"/>
          </a:p>
          <a:p>
            <a:r>
              <a:rPr lang="fi-FI" sz="1800" dirty="0"/>
              <a:t>Palkkaryhmän A-tason alittaminen muissa tilanteissa on kuvattu 3 § 3 momentissa. </a:t>
            </a:r>
          </a:p>
          <a:p>
            <a:r>
              <a:rPr lang="fi-FI" sz="1800" dirty="0"/>
              <a:t>Kun palkkaryhmän koulutus-/tutkintovaatimus ei ole ehdoton tai vaatimus puuttuu, normaalitason (A) alle menevää palkkaa voidaan käyttää </a:t>
            </a:r>
          </a:p>
          <a:p>
            <a:pPr lvl="1"/>
            <a:r>
              <a:rPr lang="fi-FI" sz="1400" dirty="0"/>
              <a:t>jos viranhaltija/ työntekijä työskentelee </a:t>
            </a:r>
            <a:r>
              <a:rPr lang="fi-FI" sz="1400" b="1" dirty="0"/>
              <a:t>rajoitetussa tehtävänkuvassa palkkatuen tai työllistämistuen turvin</a:t>
            </a:r>
            <a:r>
              <a:rPr lang="fi-FI" sz="1400" dirty="0"/>
              <a:t>.</a:t>
            </a:r>
          </a:p>
          <a:p>
            <a:r>
              <a:rPr lang="fi-FI" sz="1800" dirty="0"/>
              <a:t>Kun palkkaryhmän koulutus on merkitty ehdottomaan muotoon, eli ”tehtävät edellyttävät” normaalitason (A) alle menevää tasopalkkaa voidaan käyttää</a:t>
            </a:r>
          </a:p>
          <a:p>
            <a:pPr lvl="1"/>
            <a:r>
              <a:rPr lang="fi-FI" sz="1400" dirty="0"/>
              <a:t>jos viranhaltijalta/ työntekijältä </a:t>
            </a:r>
            <a:r>
              <a:rPr lang="fi-FI" sz="1400" b="1" dirty="0"/>
              <a:t>puuttuu ko. tutkinto </a:t>
            </a:r>
            <a:r>
              <a:rPr lang="fi-FI" sz="1400" dirty="0"/>
              <a:t>ja viranhaltija/ työntekijä </a:t>
            </a:r>
            <a:r>
              <a:rPr lang="fi-FI" sz="1400" b="1" dirty="0"/>
              <a:t>työskentelee rajoitetussa tehtävänkuvassa palkkatuen tai työllistämistuen turvin </a:t>
            </a:r>
            <a:r>
              <a:rPr lang="fi-FI" sz="1400" dirty="0"/>
              <a:t>tai</a:t>
            </a:r>
          </a:p>
          <a:p>
            <a:pPr lvl="1"/>
            <a:r>
              <a:rPr lang="fi-FI" sz="1400" b="1" dirty="0"/>
              <a:t>rajoitetussa tehtävänkuvassa, kun tutkinnon tunnustamisprosessi on kesken</a:t>
            </a:r>
            <a:r>
              <a:rPr lang="fi-FI" sz="1400" dirty="0"/>
              <a:t>.</a:t>
            </a:r>
          </a:p>
          <a:p>
            <a:r>
              <a:rPr lang="fi-FI" sz="1800" dirty="0"/>
              <a:t>Ko. tasopalkan on oltava vähintään 90 prosenttia A-tason paikallisesta tasopalkan tasosta kuitenkin aina vähintään valtakunnallisesti sovittujen euromäärien mukainen. </a:t>
            </a:r>
          </a:p>
          <a:p>
            <a:r>
              <a:rPr lang="fi-FI" sz="1800" dirty="0"/>
              <a:t>Työnantajan on ensisijaisesti pyrittävä järjestämään A-tason tehtäviä.</a:t>
            </a:r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545689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1F4495EF-6878-2EB1-784E-756C39576636}"/>
              </a:ext>
            </a:extLst>
          </p:cNvPr>
          <p:cNvSpPr txBox="1"/>
          <p:nvPr/>
        </p:nvSpPr>
        <p:spPr>
          <a:xfrm>
            <a:off x="2308692" y="3075057"/>
            <a:ext cx="94100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dirty="0"/>
              <a:t>Palkkausjärjestelmän</a:t>
            </a:r>
            <a:r>
              <a:rPr lang="fi-FI" sz="4000" dirty="0"/>
              <a:t> käyttöönotto paikallisesti </a:t>
            </a:r>
          </a:p>
        </p:txBody>
      </p:sp>
    </p:spTree>
    <p:extLst>
      <p:ext uri="{BB962C8B-B14F-4D97-AF65-F5344CB8AC3E}">
        <p14:creationId xmlns:p14="http://schemas.microsoft.com/office/powerpoint/2010/main" val="3440530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8EBE1-3ED8-19A1-0F37-FE2B60AA5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30946A7-83BA-467A-2235-32C99372D7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7555" y="610358"/>
            <a:ext cx="8312752" cy="566821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dirty="0">
                <a:latin typeface="Calibri Light" panose="020F0302020204030204" pitchFamily="34" charset="0"/>
                <a:ea typeface="Aptos" panose="020B0004020202020204" pitchFamily="34" charset="0"/>
                <a:cs typeface="Calibri Light" panose="020F0302020204030204" pitchFamily="34" charset="0"/>
              </a:rPr>
              <a:t>Tasopalkkajärjestelmä voimaan 1.2.2025 </a:t>
            </a:r>
            <a:endParaRPr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AFF97EF-2732-9557-F51B-CA5CEA270FD6}"/>
              </a:ext>
            </a:extLst>
          </p:cNvPr>
          <p:cNvSpPr txBox="1"/>
          <p:nvPr/>
        </p:nvSpPr>
        <p:spPr>
          <a:xfrm>
            <a:off x="2287555" y="1885789"/>
            <a:ext cx="9054103" cy="2077871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800" spc="-10" dirty="0">
                <a:latin typeface="Calibri Light"/>
                <a:cs typeface="Calibri Light"/>
              </a:rPr>
              <a:t>Siirtymäaika järjestelmän käyttöönottoon 1.2.-30.9.2025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KVTES 2022-2025 31.1.2025 voimassa ollutta palkkauslukua ja liitteitä voidaan noudattaa 30.9.2025 saakka. 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Mikäli paikallisesti toimeenpano saadaan valmiiksi aiemmin, uutta järjestelmää voi noudattaa jo ennen 30.9.2025. </a:t>
            </a:r>
            <a:endParaRPr sz="2300" dirty="0">
              <a:latin typeface="Calibri Light"/>
              <a:cs typeface="Calibri Light"/>
            </a:endParaRP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94372E1F-F319-FA03-2886-C45E5AF5371D}"/>
              </a:ext>
            </a:extLst>
          </p:cNvPr>
          <p:cNvSpPr/>
          <p:nvPr/>
        </p:nvSpPr>
        <p:spPr>
          <a:xfrm>
            <a:off x="3303402" y="4215069"/>
            <a:ext cx="8038255" cy="1638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300" dirty="0">
                <a:solidFill>
                  <a:srgbClr val="FF0000"/>
                </a:solidFill>
              </a:rPr>
              <a:t>KVTES 2022-2025 tehtävän vaativuuden arviointiin perustuvia palkkausmääräyksiä noudatetaan 31.9.2025 saakka, jollei tasopalkkajärjestelmää ole kokonaisuudessaan otettu sitä ennen käyttöön!</a:t>
            </a:r>
          </a:p>
        </p:txBody>
      </p:sp>
    </p:spTree>
    <p:extLst>
      <p:ext uri="{BB962C8B-B14F-4D97-AF65-F5344CB8AC3E}">
        <p14:creationId xmlns:p14="http://schemas.microsoft.com/office/powerpoint/2010/main" val="1411093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7476B-9F00-55DF-42C3-9E3C6E737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63E29CB-977A-C94E-AA80-2AF532B7F2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71808" y="46463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Palkkojen yhteensovittaminen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F22FCB4B-9022-F653-E843-7DAE9757DE7A}"/>
              </a:ext>
            </a:extLst>
          </p:cNvPr>
          <p:cNvSpPr txBox="1"/>
          <p:nvPr/>
        </p:nvSpPr>
        <p:spPr>
          <a:xfrm>
            <a:off x="2287554" y="1369510"/>
            <a:ext cx="9796415" cy="4666272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b="1" spc="-10" dirty="0">
                <a:latin typeface="Calibri Light"/>
                <a:cs typeface="Calibri Light"/>
              </a:rPr>
              <a:t>Siirtymäaika palkkojen yhteensovittamiselle</a:t>
            </a:r>
          </a:p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Tasopalkkajärjestelmän käyttöönotto luo tarvetta palkkojen yhteensovittamiselle.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Siirtymäaika &gt; Palkkojen yhteensovittamiselle uuden tasopalkkajärjestelmän mukaisiin palkkaryhmiin ja tasoihin noudatetaan siirtymäaikaa, joka vaihtelee työnantajittain.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Yhteensovittamiselle kohtuullinen aika &gt; Palkkausjärjestelmäuudistuksesta suoraan johtuva palkkojen yhteensovittaminen toteutetaan </a:t>
            </a:r>
            <a:r>
              <a:rPr lang="fi-FI" sz="2300" b="1" spc="-10" dirty="0">
                <a:latin typeface="Calibri Light"/>
                <a:cs typeface="Calibri Light"/>
              </a:rPr>
              <a:t>kohtuullisessa</a:t>
            </a:r>
            <a:r>
              <a:rPr lang="fi-FI" sz="2300" spc="-10" dirty="0">
                <a:latin typeface="Calibri Light"/>
                <a:cs typeface="Calibri Light"/>
              </a:rPr>
              <a:t> ajassa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endParaRPr lang="fi-FI" sz="2300" spc="-10" dirty="0">
              <a:latin typeface="Calibri Light"/>
              <a:cs typeface="Calibri Light"/>
            </a:endParaRP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Järjestelyerät 1.2.2025 ja 1.6.2025 maksetaan takautuvasti 1.10.2025</a:t>
            </a:r>
          </a:p>
          <a:p>
            <a:pPr marL="5842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b="1" spc="-10" dirty="0">
                <a:latin typeface="Calibri Light"/>
                <a:cs typeface="Calibri Light"/>
              </a:rPr>
              <a:t>1.2.2025 erä käytetään keskitetysti </a:t>
            </a:r>
            <a:r>
              <a:rPr lang="fi-FI" sz="2300" spc="-10" dirty="0">
                <a:latin typeface="Calibri Light"/>
                <a:cs typeface="Calibri Light"/>
              </a:rPr>
              <a:t>palkkaryhmien palkkojen nostamiseen </a:t>
            </a:r>
            <a:r>
              <a:rPr lang="fi-FI" sz="2300" b="1" spc="-10" dirty="0">
                <a:latin typeface="Calibri Light"/>
                <a:cs typeface="Calibri Light"/>
              </a:rPr>
              <a:t>valtakunnallisiin tasopalkkoihin</a:t>
            </a:r>
          </a:p>
          <a:p>
            <a:pPr marL="5842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1.6.2025 erä </a:t>
            </a:r>
            <a:r>
              <a:rPr lang="fi-FI" sz="2300" b="1" spc="-10" dirty="0">
                <a:latin typeface="Calibri Light"/>
                <a:cs typeface="Calibri Light"/>
              </a:rPr>
              <a:t>käytetään paikallisesti</a:t>
            </a:r>
            <a:r>
              <a:rPr lang="fi-FI" sz="2300" spc="-10" dirty="0">
                <a:latin typeface="Calibri Light"/>
                <a:cs typeface="Calibri Light"/>
              </a:rPr>
              <a:t> palkkojen nostamiseen </a:t>
            </a:r>
            <a:r>
              <a:rPr lang="fi-FI" sz="2300" b="1" spc="-10" dirty="0">
                <a:latin typeface="Calibri Light"/>
                <a:cs typeface="Calibri Light"/>
              </a:rPr>
              <a:t>paikallisesti määritettyyn tasopalkkaan</a:t>
            </a:r>
          </a:p>
        </p:txBody>
      </p:sp>
    </p:spTree>
    <p:extLst>
      <p:ext uri="{BB962C8B-B14F-4D97-AF65-F5344CB8AC3E}">
        <p14:creationId xmlns:p14="http://schemas.microsoft.com/office/powerpoint/2010/main" val="338129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63DE1-49F4-8973-7348-532EA3EDE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1F07698-D296-2173-0E6B-AAB3F92E86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8107" y="59876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Tehtävälisien muunto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3AD82BD-5C6B-8EFC-D30A-967B21F8937D}"/>
              </a:ext>
            </a:extLst>
          </p:cNvPr>
          <p:cNvSpPr txBox="1"/>
          <p:nvPr/>
        </p:nvSpPr>
        <p:spPr>
          <a:xfrm>
            <a:off x="2137084" y="1531555"/>
            <a:ext cx="9930765" cy="4743217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Paikalliset tehtävälisät tai vastaavat tehtävästä maksetut lisät on siirrettävä osaksi tasopalkkajärjestelmää. 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Varsinainen palkka ei laske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Tehtävästä maksettavan palkan ja tehtävälisän euromäärät voivat muuttua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Tehtävälisistä tai vastaavista palkkaelementeistä solmittujen paikallisten sopimusten ajantasaisuus on syytä tarkastella. Paikalliset sopimukset voidaan korjata vastaamaan uusia palkkausmääräyksiä tai irtisanoa.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Tehtävälisä voi siirtyä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Valtakunnallinen tasokriteeri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Paikallinen tasokriteeri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Tasolisä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Tehtäväkohtaisesta palkasta voi myös jokin tekijä siirtyä tasolisäksi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Esim. valtakunnallinen tasolisä (opiskelijan ohjaus, varhaiskasvatuksen lääkehoito)</a:t>
            </a:r>
          </a:p>
        </p:txBody>
      </p:sp>
    </p:spTree>
    <p:extLst>
      <p:ext uri="{BB962C8B-B14F-4D97-AF65-F5344CB8AC3E}">
        <p14:creationId xmlns:p14="http://schemas.microsoft.com/office/powerpoint/2010/main" val="1407155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E7488-DEF3-B4F3-C34D-5D2F78EA2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CCC030A-B039-5C20-155F-0990818478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8107" y="59876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Esimerkki 1 palkkojen muunnosta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41D39E3-7C17-8ADB-7A3C-87D02430110D}"/>
              </a:ext>
            </a:extLst>
          </p:cNvPr>
          <p:cNvSpPr txBox="1"/>
          <p:nvPr/>
        </p:nvSpPr>
        <p:spPr>
          <a:xfrm>
            <a:off x="2137084" y="1531555"/>
            <a:ext cx="9930765" cy="369712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3062BEF-16DB-1FAB-54C9-6E193A884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833" y="1415808"/>
            <a:ext cx="9338357" cy="4381145"/>
          </a:xfrm>
          <a:prstGeom prst="rect">
            <a:avLst/>
          </a:prstGeom>
        </p:spPr>
      </p:pic>
      <p:sp>
        <p:nvSpPr>
          <p:cNvPr id="4" name="Suorakulmio 3">
            <a:extLst>
              <a:ext uri="{FF2B5EF4-FFF2-40B4-BE49-F238E27FC236}">
                <a16:creationId xmlns:a16="http://schemas.microsoft.com/office/drawing/2014/main" id="{9A6AF000-200D-E3B4-A996-CC809E0339BF}"/>
              </a:ext>
            </a:extLst>
          </p:cNvPr>
          <p:cNvSpPr/>
          <p:nvPr/>
        </p:nvSpPr>
        <p:spPr>
          <a:xfrm>
            <a:off x="430306" y="1531555"/>
            <a:ext cx="1622612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>
                <a:solidFill>
                  <a:schemeClr val="tx1"/>
                </a:solidFill>
              </a:rPr>
              <a:t>TKL = Työkokemuslisä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6CDADDE8-7913-CE14-D31C-E33AEB126A8B}"/>
              </a:ext>
            </a:extLst>
          </p:cNvPr>
          <p:cNvSpPr/>
          <p:nvPr/>
        </p:nvSpPr>
        <p:spPr>
          <a:xfrm>
            <a:off x="9545782" y="4641273"/>
            <a:ext cx="1219200" cy="3697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x + z €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023833C4-46E4-2EB1-15A8-BE7DFF574273}"/>
              </a:ext>
            </a:extLst>
          </p:cNvPr>
          <p:cNvSpPr/>
          <p:nvPr/>
        </p:nvSpPr>
        <p:spPr>
          <a:xfrm>
            <a:off x="9545782" y="3352802"/>
            <a:ext cx="1219200" cy="3697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0166043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57B1C-7C92-04E4-C6E5-CE8353E87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4A5D96B-F24F-D175-B9A5-D99B86AB9F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8107" y="59876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Esimerkki 2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66EBF63-738B-C315-84BA-BE50E327C75C}"/>
              </a:ext>
            </a:extLst>
          </p:cNvPr>
          <p:cNvSpPr txBox="1"/>
          <p:nvPr/>
        </p:nvSpPr>
        <p:spPr>
          <a:xfrm>
            <a:off x="2137084" y="1531555"/>
            <a:ext cx="9930765" cy="369712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CE79FDD-84E6-6C65-B3D3-3D49B9487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625" y="1447377"/>
            <a:ext cx="9344318" cy="4640907"/>
          </a:xfrm>
          <a:prstGeom prst="rect">
            <a:avLst/>
          </a:prstGeom>
        </p:spPr>
      </p:pic>
      <p:sp>
        <p:nvSpPr>
          <p:cNvPr id="4" name="Suorakulmio 3">
            <a:extLst>
              <a:ext uri="{FF2B5EF4-FFF2-40B4-BE49-F238E27FC236}">
                <a16:creationId xmlns:a16="http://schemas.microsoft.com/office/drawing/2014/main" id="{1F0492EF-FEB8-8E56-741B-30EC082F581A}"/>
              </a:ext>
            </a:extLst>
          </p:cNvPr>
          <p:cNvSpPr/>
          <p:nvPr/>
        </p:nvSpPr>
        <p:spPr>
          <a:xfrm>
            <a:off x="430306" y="1531555"/>
            <a:ext cx="1622612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>
                <a:solidFill>
                  <a:schemeClr val="tx1"/>
                </a:solidFill>
              </a:rPr>
              <a:t>TKL = Työkokemuslisä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03CAB51-C975-0047-BCA8-E06B512A0E9B}"/>
              </a:ext>
            </a:extLst>
          </p:cNvPr>
          <p:cNvSpPr/>
          <p:nvPr/>
        </p:nvSpPr>
        <p:spPr>
          <a:xfrm>
            <a:off x="9858375" y="2891404"/>
            <a:ext cx="1219200" cy="3697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326692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6FEE0-A20C-F5E3-66EE-D701778A3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918B302-325C-4913-CEB4-4D0B9C2A53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8107" y="59876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Esimerkki 3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92A5271-1DB3-B4F7-276D-2ECAE701A5CA}"/>
              </a:ext>
            </a:extLst>
          </p:cNvPr>
          <p:cNvSpPr txBox="1"/>
          <p:nvPr/>
        </p:nvSpPr>
        <p:spPr>
          <a:xfrm>
            <a:off x="2137084" y="1531555"/>
            <a:ext cx="9930765" cy="369712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3BC6260-7AF6-2883-5F81-C87924083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393" y="1531555"/>
            <a:ext cx="9399243" cy="4950268"/>
          </a:xfrm>
          <a:prstGeom prst="rect">
            <a:avLst/>
          </a:prstGeom>
        </p:spPr>
      </p:pic>
      <p:sp>
        <p:nvSpPr>
          <p:cNvPr id="4" name="Suorakulmio 3">
            <a:extLst>
              <a:ext uri="{FF2B5EF4-FFF2-40B4-BE49-F238E27FC236}">
                <a16:creationId xmlns:a16="http://schemas.microsoft.com/office/drawing/2014/main" id="{CABFE74E-D5A7-683C-7D9F-999C07319B18}"/>
              </a:ext>
            </a:extLst>
          </p:cNvPr>
          <p:cNvSpPr/>
          <p:nvPr/>
        </p:nvSpPr>
        <p:spPr>
          <a:xfrm>
            <a:off x="430306" y="1531555"/>
            <a:ext cx="1622612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>
                <a:solidFill>
                  <a:schemeClr val="tx1"/>
                </a:solidFill>
              </a:rPr>
              <a:t>TKL = Työkokemuslisä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AC8B7437-A128-1EDA-2B4F-2019555B68F8}"/>
              </a:ext>
            </a:extLst>
          </p:cNvPr>
          <p:cNvSpPr/>
          <p:nvPr/>
        </p:nvSpPr>
        <p:spPr>
          <a:xfrm>
            <a:off x="9998559" y="4901313"/>
            <a:ext cx="1219200" cy="3697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x –y + z €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EBD5DD00-38F5-DA91-8D3C-AC0A525561F2}"/>
              </a:ext>
            </a:extLst>
          </p:cNvPr>
          <p:cNvSpPr/>
          <p:nvPr/>
        </p:nvSpPr>
        <p:spPr>
          <a:xfrm>
            <a:off x="9998559" y="3505659"/>
            <a:ext cx="1219200" cy="36971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80662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B610B-139B-EB8C-9907-5A4C885E4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5B4C1E-3F73-2CE5-6A67-F55DCA0A6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KVTES 2022–2025</a:t>
            </a:r>
            <a:br>
              <a:rPr lang="fi-FI" dirty="0"/>
            </a:br>
            <a:r>
              <a:rPr lang="fi-FI" dirty="0"/>
              <a:t>II luku Palkkaus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19DEF1-BFA0-0B26-F7F7-65778730A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846" y="1825624"/>
            <a:ext cx="4716219" cy="50323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sz="2600" b="1" dirty="0">
                <a:highlight>
                  <a:srgbClr val="30AEB7"/>
                </a:highlight>
              </a:rPr>
              <a:t>Yleiset määräykset</a:t>
            </a:r>
          </a:p>
          <a:p>
            <a:pPr marL="0" indent="0">
              <a:buNone/>
            </a:pPr>
            <a:r>
              <a:rPr lang="fi-FI" dirty="0"/>
              <a:t>1 § Viranhaltijan ja työntekijän oikeus palkkaan</a:t>
            </a:r>
          </a:p>
          <a:p>
            <a:pPr marL="0" indent="0">
              <a:buNone/>
            </a:pPr>
            <a:r>
              <a:rPr lang="fi-FI" dirty="0"/>
              <a:t>2 § Palkkaukseen liittyviä keskeisiä peruskäsitteitä</a:t>
            </a:r>
          </a:p>
          <a:p>
            <a:pPr marL="0" indent="0">
              <a:buNone/>
            </a:pPr>
            <a:r>
              <a:rPr lang="fi-FI" dirty="0"/>
              <a:t>3 § Vähimmäispalkka</a:t>
            </a:r>
          </a:p>
          <a:p>
            <a:pPr marL="0" indent="0">
              <a:buNone/>
            </a:pPr>
            <a:r>
              <a:rPr lang="fi-FI" dirty="0"/>
              <a:t>4 § Osa-aikaisen palkka</a:t>
            </a:r>
          </a:p>
          <a:p>
            <a:pPr marL="0" indent="0">
              <a:buNone/>
            </a:pPr>
            <a:r>
              <a:rPr lang="fi-FI" dirty="0"/>
              <a:t>5 § Varsinainen palkka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600" b="1" dirty="0">
                <a:highlight>
                  <a:srgbClr val="AEC006"/>
                </a:highlight>
              </a:rPr>
              <a:t>Palkkausjärjestelmä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6 § Palkkausjärjestelmä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7 § Palkkahinnoittelu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8 § Palkkahinnoittelun ulkopuoliset viranhaltijat/työntekijät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9 § Tehtäväkohtainen palkka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10 § Olennainen muutos tehtävissä</a:t>
            </a:r>
          </a:p>
          <a:p>
            <a:pPr marL="0" indent="0">
              <a:buNone/>
            </a:pPr>
            <a:r>
              <a:rPr lang="fi-FI" dirty="0"/>
              <a:t>11 § Henkilökohtainen lisä</a:t>
            </a:r>
          </a:p>
          <a:p>
            <a:pPr marL="0" indent="0">
              <a:buNone/>
            </a:pPr>
            <a:r>
              <a:rPr lang="fi-FI" dirty="0"/>
              <a:t>12 § Työkokemuslisä</a:t>
            </a:r>
          </a:p>
          <a:p>
            <a:pPr marL="0" indent="0">
              <a:buNone/>
            </a:pPr>
            <a:r>
              <a:rPr lang="fi-FI" dirty="0"/>
              <a:t>13 § Tulospalkkio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7D8FC8EE-653E-635A-B3AB-6790BE7EB88E}"/>
              </a:ext>
            </a:extLst>
          </p:cNvPr>
          <p:cNvSpPr txBox="1">
            <a:spLocks/>
          </p:cNvSpPr>
          <p:nvPr/>
        </p:nvSpPr>
        <p:spPr>
          <a:xfrm>
            <a:off x="7335738" y="1825625"/>
            <a:ext cx="47162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dirty="0"/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4893A8B4-75A2-B657-7655-25877D41C3F2}"/>
              </a:ext>
            </a:extLst>
          </p:cNvPr>
          <p:cNvSpPr txBox="1">
            <a:spLocks/>
          </p:cNvSpPr>
          <p:nvPr/>
        </p:nvSpPr>
        <p:spPr>
          <a:xfrm>
            <a:off x="7068065" y="1516706"/>
            <a:ext cx="5099279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2600" b="1" dirty="0">
                <a:highlight>
                  <a:srgbClr val="FFFF00"/>
                </a:highlight>
              </a:rPr>
              <a:t>Muut lisät ja palkkiot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14 § Kertapalkkio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15 § Rekrytointilisä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16 § Kielilisä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2600" b="1" dirty="0">
                <a:highlight>
                  <a:srgbClr val="FF0000"/>
                </a:highlight>
              </a:rPr>
              <a:t>Erinäiset määräykset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17 § Työnantajan edustajan palkka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2600" b="1" dirty="0">
                <a:highlight>
                  <a:srgbClr val="DB59F1"/>
                </a:highlight>
              </a:rPr>
              <a:t>Palkanmaksuun liittyvät määräykset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18 § Palkanmaksu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19 § Palkan laskeminen kalenterikuukautta lyhyemmältä ajalta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20 § Saatavan kuittausoikeus ja palkan takaisinperintä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dirty="0"/>
              <a:t>21 § Palkka virantoimituksesta pidättämisen ajalta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Käsinkirjoitus 9">
                <a:extLst>
                  <a:ext uri="{FF2B5EF4-FFF2-40B4-BE49-F238E27FC236}">
                    <a16:creationId xmlns:a16="http://schemas.microsoft.com/office/drawing/2014/main" id="{0A950813-74BB-6240-E99B-88683E8E12AA}"/>
                  </a:ext>
                </a:extLst>
              </p14:cNvPr>
              <p14:cNvContentPartPr/>
              <p14:nvPr/>
            </p14:nvContentPartPr>
            <p14:xfrm>
              <a:off x="2151678" y="4291511"/>
              <a:ext cx="4656960" cy="1267560"/>
            </p14:xfrm>
          </p:contentPart>
        </mc:Choice>
        <mc:Fallback xmlns="">
          <p:pic>
            <p:nvPicPr>
              <p:cNvPr id="10" name="Käsinkirjoitus 9">
                <a:extLst>
                  <a:ext uri="{FF2B5EF4-FFF2-40B4-BE49-F238E27FC236}">
                    <a16:creationId xmlns:a16="http://schemas.microsoft.com/office/drawing/2014/main" id="{5B023C92-0237-8AD6-FA53-61BEA453DC6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97678" y="4183871"/>
                <a:ext cx="4764600" cy="14832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Nuoli: Oikea 5">
            <a:extLst>
              <a:ext uri="{FF2B5EF4-FFF2-40B4-BE49-F238E27FC236}">
                <a16:creationId xmlns:a16="http://schemas.microsoft.com/office/drawing/2014/main" id="{7FEBFED0-40E3-E08B-D870-EFAA5E75D594}"/>
              </a:ext>
            </a:extLst>
          </p:cNvPr>
          <p:cNvSpPr/>
          <p:nvPr/>
        </p:nvSpPr>
        <p:spPr>
          <a:xfrm>
            <a:off x="384376" y="4106920"/>
            <a:ext cx="1767302" cy="140107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Nämä muuttuvat</a:t>
            </a:r>
          </a:p>
        </p:txBody>
      </p:sp>
    </p:spTree>
    <p:extLst>
      <p:ext uri="{BB962C8B-B14F-4D97-AF65-F5344CB8AC3E}">
        <p14:creationId xmlns:p14="http://schemas.microsoft.com/office/powerpoint/2010/main" val="151412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DACC56BD-ED91-F845-B1ED-F735F79DA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1840" y="457394"/>
            <a:ext cx="7329708" cy="553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fi-FI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TVA:sta</a:t>
            </a:r>
            <a:r>
              <a:rPr lang="en-US" altLang="fi-FI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altLang="fi-FI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tasopalkkaan</a:t>
            </a:r>
            <a:endParaRPr lang="fi-FI" altLang="fi-FI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9FD2029D-D52B-91D5-ABCA-A7186C8BE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1840" y="1389729"/>
            <a:ext cx="9582342" cy="5592961"/>
          </a:xfrm>
        </p:spPr>
        <p:txBody>
          <a:bodyPr>
            <a:noAutofit/>
          </a:bodyPr>
          <a:lstStyle/>
          <a:p>
            <a:pPr marL="0" indent="0" eaLnBrk="1" hangingPunct="1">
              <a:buNone/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Tehtävän vaativuuden arviointijärjestelmä</a:t>
            </a:r>
          </a:p>
          <a:p>
            <a:pPr lvl="1" eaLnBrk="1" hangingPunct="1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Tehtäväkohtaisen palkan määräytymisperusteena on ensisijaisesti viranhaltijan/työntekijän </a:t>
            </a:r>
            <a:r>
              <a:rPr lang="fi-FI" altLang="fi-FI" sz="23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tehtävien vaativuus</a:t>
            </a: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lvl="1" eaLnBrk="1" hangingPunct="1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Paikallisesti määritetyt arviointikriteerit valtakunnallisen ohjeen mukaan.</a:t>
            </a:r>
          </a:p>
          <a:p>
            <a:pPr marL="57148" indent="0">
              <a:buNone/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Osaamiseen ja vastuuseen perustuva tasopalkka</a:t>
            </a:r>
          </a:p>
          <a:p>
            <a:pPr lvl="1" eaLnBrk="1" hangingPunct="1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Tasopalkan määräytymisen perusteena on ensisijaisesti t</a:t>
            </a:r>
            <a:r>
              <a:rPr lang="fi-FI" altLang="fi-FI" sz="23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ehtävässä vaadittu osaaminen ja vastuu </a:t>
            </a: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lvl="1" eaLnBrk="1" hangingPunct="1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Valtakunnallisesti määritettyjä velvoittavia kriteerejä, sekä paikallisesti määritettäviä kriteerejä.</a:t>
            </a:r>
          </a:p>
          <a:p>
            <a:pPr marL="457200" lvl="1" indent="0" eaLnBrk="1" hangingPunct="1">
              <a:buNone/>
              <a:defRPr/>
            </a:pPr>
            <a:endParaRPr lang="fi-FI" altLang="fi-FI" sz="2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HUOM. Edelleenkin arvioidaan tehtävää, ei henkilöä. Tehtävän tasopalkan tulee olla määritettävissä/määritetty jo ennen kuin tehtävään on rekrytoitu ketään. </a:t>
            </a:r>
          </a:p>
          <a:p>
            <a:pPr marL="0" indent="0">
              <a:buNone/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Palkkausjärjestelmä on edelleen työnantajakohtainen. Nyt sopimuksessa on enemmän velvoittavia kansallisia määräyksiä.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AA9E7-304D-6320-E1AB-69CA04E97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3EA829-B693-9415-07F9-84C2EAD70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059" y="2766218"/>
            <a:ext cx="9404724" cy="1325563"/>
          </a:xfrm>
        </p:spPr>
        <p:txBody>
          <a:bodyPr/>
          <a:lstStyle/>
          <a:p>
            <a:r>
              <a:rPr lang="fi-FI" dirty="0"/>
              <a:t>Tasopalkkamääräykset</a:t>
            </a:r>
          </a:p>
        </p:txBody>
      </p:sp>
    </p:spTree>
    <p:extLst>
      <p:ext uri="{BB962C8B-B14F-4D97-AF65-F5344CB8AC3E}">
        <p14:creationId xmlns:p14="http://schemas.microsoft.com/office/powerpoint/2010/main" val="4211146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7E156679-3EF4-6E6F-1FFC-97BBCF260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2025" y="282524"/>
            <a:ext cx="9760458" cy="553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 dirty="0">
                <a:latin typeface="Calibri Light" panose="020F0302020204030204" pitchFamily="34" charset="0"/>
                <a:cs typeface="Calibri Light" panose="020F0302020204030204" pitchFamily="34" charset="0"/>
              </a:rPr>
              <a:t>Tasopalkkajärjestelmä </a:t>
            </a:r>
            <a:endParaRPr lang="en-US" altLang="fi-FI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CED6E919-4821-19CE-AECC-D69E08CDD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891" y="1066954"/>
            <a:ext cx="10038713" cy="5508522"/>
          </a:xfrm>
        </p:spPr>
        <p:txBody>
          <a:bodyPr>
            <a:normAutofit/>
          </a:bodyPr>
          <a:lstStyle/>
          <a:p>
            <a:pPr marL="342883" indent="-342883"/>
            <a:r>
              <a:rPr lang="fi-FI" altLang="fi-FI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Palkkaliitteet, joissa tehtävät on niiden sisällön perusteellä määritelty palkkaryhmiin (entinen palkkahinnoittelukohta)  </a:t>
            </a:r>
          </a:p>
          <a:p>
            <a:pPr marL="342883" indent="-342883"/>
            <a:r>
              <a:rPr lang="fi-FI" altLang="fi-FI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Palkkaryhmittäin on määritelty valtakunnallisesti kolme vaativuustasoa</a:t>
            </a:r>
          </a:p>
          <a:p>
            <a:pPr lvl="1"/>
            <a:r>
              <a:rPr lang="fi-FI" altLang="fi-FI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Tehtävät sijoitetaan paikallisesti näille tasoille</a:t>
            </a:r>
          </a:p>
          <a:p>
            <a:pPr lvl="1"/>
            <a:r>
              <a:rPr lang="fi-FI" altLang="fi-FI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Paikalliset voidaan laatia tarkemmat tasokuvaukset</a:t>
            </a:r>
            <a:endParaRPr lang="fi-FI" altLang="fi-FI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fi-FI" altLang="fi-FI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Paikallisesti voi sopia lisää OSVA-tasojen kriteerejä</a:t>
            </a:r>
          </a:p>
          <a:p>
            <a:pPr lvl="1"/>
            <a:r>
              <a:rPr lang="fi-FI" altLang="fi-FI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Perusperiaate on, että yhdenkin kriteerin täyttyminen nostaa tehtävän A1 tasolta vähintään B1 tasolle.</a:t>
            </a:r>
          </a:p>
          <a:p>
            <a:pPr eaLnBrk="1" hangingPunct="1"/>
            <a:endParaRPr lang="fi-FI" altLang="fi-FI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883" indent="-342883"/>
            <a:r>
              <a:rPr lang="fi-FI" altLang="fi-FI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Lisätehtävä voidaan huomioida</a:t>
            </a:r>
            <a:r>
              <a:rPr lang="fi-FI" altLang="fi-FI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tasolisällä  </a:t>
            </a:r>
          </a:p>
          <a:p>
            <a:pPr lvl="1"/>
            <a:r>
              <a:rPr lang="fi-FI" altLang="fi-FI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Tasolisällä voidaan huomioida palkassa ”pienempiä” tehtävien osaamisen tai vastuun eroja </a:t>
            </a:r>
          </a:p>
          <a:p>
            <a:pPr lvl="1" eaLnBrk="1" hangingPunct="1"/>
            <a:r>
              <a:rPr lang="fi-FI" altLang="fi-FI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Tasolisiä on määritelty valtakunnallisesti ja niitä voidaan määritellä paikallisesti</a:t>
            </a:r>
          </a:p>
          <a:p>
            <a:pPr lvl="1" eaLnBrk="1" hangingPunct="1"/>
            <a:endParaRPr lang="fi-FI" altLang="fi-FI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eaLnBrk="1" hangingPunct="1">
              <a:buNone/>
            </a:pPr>
            <a:r>
              <a:rPr lang="fi-FI" altLang="fi-FI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Valtakunnalliset tasokriteerit ja tasolisät ovat velvoittavia, eikä niistä voida paikallisesti sopia toisin.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3F277C-F374-663C-DFED-EEDBAD4CE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Tasopalkkajärjestelmän käsitteet 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9BB046CF-3533-24FA-6288-2F2EB01FCA6C}"/>
              </a:ext>
            </a:extLst>
          </p:cNvPr>
          <p:cNvSpPr/>
          <p:nvPr/>
        </p:nvSpPr>
        <p:spPr>
          <a:xfrm>
            <a:off x="2777696" y="5553015"/>
            <a:ext cx="1621766" cy="36518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tasopalkka 00</a:t>
            </a:r>
            <a:endParaRPr lang="fi-FI" sz="1200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50413AE-34F4-0304-558B-47516684C843}"/>
              </a:ext>
            </a:extLst>
          </p:cNvPr>
          <p:cNvSpPr/>
          <p:nvPr/>
        </p:nvSpPr>
        <p:spPr>
          <a:xfrm>
            <a:off x="4399464" y="4807268"/>
            <a:ext cx="1621766" cy="97212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tasopalkka A1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83EE3194-A996-5F62-A1E3-C26B4826E72C}"/>
              </a:ext>
            </a:extLst>
          </p:cNvPr>
          <p:cNvSpPr/>
          <p:nvPr/>
        </p:nvSpPr>
        <p:spPr>
          <a:xfrm>
            <a:off x="6021230" y="4143897"/>
            <a:ext cx="1621766" cy="110136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tasopalkka B1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047EED29-D8AE-A768-10D4-A95120057A32}"/>
              </a:ext>
            </a:extLst>
          </p:cNvPr>
          <p:cNvSpPr/>
          <p:nvPr/>
        </p:nvSpPr>
        <p:spPr>
          <a:xfrm>
            <a:off x="7642996" y="3569293"/>
            <a:ext cx="1621766" cy="128362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tasopalkka C1</a:t>
            </a: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158FF57E-F79B-39D5-9411-4E6869E7423A}"/>
              </a:ext>
            </a:extLst>
          </p:cNvPr>
          <p:cNvSpPr/>
          <p:nvPr/>
        </p:nvSpPr>
        <p:spPr>
          <a:xfrm>
            <a:off x="4399464" y="4588605"/>
            <a:ext cx="1621766" cy="26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tasolisä/-t</a:t>
            </a:r>
          </a:p>
        </p:txBody>
      </p:sp>
      <p:sp>
        <p:nvSpPr>
          <p:cNvPr id="30" name="Suorakulmio 29">
            <a:extLst>
              <a:ext uri="{FF2B5EF4-FFF2-40B4-BE49-F238E27FC236}">
                <a16:creationId xmlns:a16="http://schemas.microsoft.com/office/drawing/2014/main" id="{180F4138-A517-83FE-2066-44DBD5457D37}"/>
              </a:ext>
            </a:extLst>
          </p:cNvPr>
          <p:cNvSpPr/>
          <p:nvPr/>
        </p:nvSpPr>
        <p:spPr>
          <a:xfrm>
            <a:off x="2156604" y="1466491"/>
            <a:ext cx="9599967" cy="48049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6298FEC-9DF1-370E-B5D9-4690BF3A3FAE}"/>
              </a:ext>
            </a:extLst>
          </p:cNvPr>
          <p:cNvSpPr txBox="1"/>
          <p:nvPr/>
        </p:nvSpPr>
        <p:spPr>
          <a:xfrm>
            <a:off x="2219561" y="1486191"/>
            <a:ext cx="953701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Jokaisessa liitteessä on </a:t>
            </a:r>
            <a:r>
              <a:rPr lang="fi-FI" sz="2000" b="1" dirty="0"/>
              <a:t>palkkaryhmät</a:t>
            </a:r>
            <a:r>
              <a:rPr lang="fi-FI" sz="2000" dirty="0"/>
              <a:t> (ent. hinnoittelutunnus).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Jokaiseen palkkaryhmään on määritelty kolmen tason (A1, B1 ja C1) valtakunnalliset </a:t>
            </a:r>
            <a:r>
              <a:rPr lang="fi-FI" sz="2000" b="1" dirty="0"/>
              <a:t>tasopalkat</a:t>
            </a:r>
            <a:r>
              <a:rPr lang="fi-FI" sz="20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Samassa palkkaryhmässä, samalla </a:t>
            </a:r>
            <a:r>
              <a:rPr lang="fi-FI" sz="2000" b="1" dirty="0"/>
              <a:t>osaamisen ja vastuun tasolla</a:t>
            </a:r>
            <a:r>
              <a:rPr lang="fi-FI" sz="2000" dirty="0"/>
              <a:t>, kaikilla on sama tasopalkka. Taso määritellään </a:t>
            </a:r>
            <a:r>
              <a:rPr lang="fi-FI" sz="2000" b="1" dirty="0"/>
              <a:t>tasokriteerien</a:t>
            </a:r>
            <a:r>
              <a:rPr lang="fi-FI" sz="2000" dirty="0"/>
              <a:t> perusteella.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89B47EC4-511D-EC93-BC23-D9D4A2EF2C8C}"/>
              </a:ext>
            </a:extLst>
          </p:cNvPr>
          <p:cNvSpPr/>
          <p:nvPr/>
        </p:nvSpPr>
        <p:spPr>
          <a:xfrm>
            <a:off x="6021230" y="3879583"/>
            <a:ext cx="1621766" cy="26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tasolisä/-t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E92C1FB4-8EFE-55B5-C3FF-4BFCDD5DAB48}"/>
              </a:ext>
            </a:extLst>
          </p:cNvPr>
          <p:cNvSpPr/>
          <p:nvPr/>
        </p:nvSpPr>
        <p:spPr>
          <a:xfrm>
            <a:off x="7642996" y="3304978"/>
            <a:ext cx="1621766" cy="2643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tasolisä/-t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C013651B-D6DA-3743-4081-AF02F985C44B}"/>
              </a:ext>
            </a:extLst>
          </p:cNvPr>
          <p:cNvSpPr txBox="1"/>
          <p:nvPr/>
        </p:nvSpPr>
        <p:spPr>
          <a:xfrm>
            <a:off x="2219561" y="3086979"/>
            <a:ext cx="502636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Tasopalkan lisäksi voidaan maksaa toistaiseksi voimassa olevaa tai määräaikaista </a:t>
            </a:r>
            <a:r>
              <a:rPr lang="fi-FI" sz="2000" b="1" dirty="0"/>
              <a:t>tasolisää</a:t>
            </a:r>
            <a:r>
              <a:rPr lang="fi-FI" sz="2000" dirty="0"/>
              <a:t>. </a:t>
            </a:r>
          </a:p>
          <a:p>
            <a:endParaRPr lang="fi-FI" sz="2000" dirty="0"/>
          </a:p>
          <a:p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771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21" grpId="0" animBg="1"/>
      <p:bldP spid="5" grpId="0"/>
      <p:bldP spid="10" grpId="0" animBg="1"/>
      <p:bldP spid="11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527D1-F89A-57AD-3C6A-9ADD8A54F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FE184FD-A9B7-6A70-2C05-058C8BB2F2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8107" y="598767"/>
            <a:ext cx="8312752" cy="467115"/>
          </a:xfrm>
          <a:prstGeom prst="rect">
            <a:avLst/>
          </a:prstGeom>
        </p:spPr>
        <p:txBody>
          <a:bodyPr vert="horz" wrap="square" lIns="0" tIns="12699" rIns="0" bIns="0" rtlCol="0" anchor="ctr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  <a:tabLst>
                <a:tab pos="240653" algn="l"/>
                <a:tab pos="241288" algn="l"/>
              </a:tabLst>
            </a:pPr>
            <a:r>
              <a:rPr lang="fi-FI" spc="-10" dirty="0">
                <a:latin typeface="Calibri Light"/>
                <a:cs typeface="Calibri Light"/>
              </a:rPr>
              <a:t>Tasot A, B, C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EF092D7-51B0-222E-A7C5-6CFD5CF76626}"/>
              </a:ext>
            </a:extLst>
          </p:cNvPr>
          <p:cNvSpPr txBox="1"/>
          <p:nvPr/>
        </p:nvSpPr>
        <p:spPr>
          <a:xfrm>
            <a:off x="2137084" y="1531555"/>
            <a:ext cx="9930765" cy="5167948"/>
          </a:xfrm>
          <a:prstGeom prst="rect">
            <a:avLst/>
          </a:prstGeom>
        </p:spPr>
        <p:txBody>
          <a:bodyPr vert="horz" wrap="square" lIns="0" tIns="7873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solidFill>
                  <a:srgbClr val="FF0000"/>
                </a:solidFill>
                <a:latin typeface="Calibri Light"/>
                <a:cs typeface="Calibri Light"/>
              </a:rPr>
              <a:t>Palkkaryhmittäin on kolme osaamisen ja vastuun tasoa (A, B ja C).</a:t>
            </a:r>
            <a:r>
              <a:rPr lang="fi-FI" sz="2300" spc="-10" dirty="0">
                <a:latin typeface="Calibri Light"/>
                <a:cs typeface="Calibri Light"/>
              </a:rPr>
              <a:t> </a:t>
            </a:r>
          </a:p>
          <a:p>
            <a:pPr lvl="1"/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Sopimuksessa määritellään kullekin </a:t>
            </a:r>
            <a:r>
              <a:rPr lang="fi-FI" sz="2300" spc="-10" dirty="0">
                <a:latin typeface="Calibri Light"/>
                <a:cs typeface="Calibri Light"/>
              </a:rPr>
              <a:t>osaamisen ja vastuun </a:t>
            </a: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-tasolle palkat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Kullekin palkkaryhmän tasolle on määritelty vähintään maksettava valtakunnallinen tasopalkka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Paikallisesti voidaan maksaa enemmän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Paikallisesti kullakin palkkaryhmän tasolla on yksi tasopalkka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Tasojen väli oltava vähintään valtakunnallisen tason mukainen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solidFill>
                  <a:srgbClr val="FF0000"/>
                </a:solidFill>
                <a:latin typeface="Calibri Light"/>
                <a:cs typeface="Calibri Light"/>
              </a:rPr>
              <a:t>C-tason yläpuoliset tasot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Kun paikallisesti on perusteltu objektiivinen tarve C-tason yläpuolisiin tasoihin (esim. D, E)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Uusista palkkatasoista tehdään paikallinen sopimus</a:t>
            </a:r>
          </a:p>
          <a:p>
            <a:pPr marL="1270000" marR="5080" lvl="2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sz="2300" spc="-10" dirty="0">
                <a:latin typeface="Calibri Light"/>
                <a:cs typeface="Calibri Light"/>
              </a:rPr>
              <a:t>Huom. palkkaryhmien ulkopuolisille voidaan määritellä vapaammin korkeampia tasoja</a:t>
            </a:r>
          </a:p>
          <a:p>
            <a:pPr marL="355600" marR="5080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Tietyissä tilanteissa on mahdollista maksaa A-tason alle menevää palkkaa</a:t>
            </a:r>
          </a:p>
          <a:p>
            <a:pPr marL="812800" marR="5080" lvl="1" indent="-342900">
              <a:lnSpc>
                <a:spcPct val="80000"/>
              </a:lnSpc>
              <a:spcBef>
                <a:spcPts val="620"/>
              </a:spcBef>
              <a:buFont typeface="Arial" panose="020B0604020202020204" pitchFamily="34" charset="0"/>
              <a:buChar char="•"/>
              <a:tabLst>
                <a:tab pos="240653" algn="l"/>
                <a:tab pos="241288" algn="l"/>
              </a:tabLst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Kriteerit tiukentuneet ”epäpätevyysalennuksesta"</a:t>
            </a:r>
          </a:p>
        </p:txBody>
      </p:sp>
    </p:spTree>
    <p:extLst>
      <p:ext uri="{BB962C8B-B14F-4D97-AF65-F5344CB8AC3E}">
        <p14:creationId xmlns:p14="http://schemas.microsoft.com/office/powerpoint/2010/main" val="1926360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06FA9-2499-5040-A6FC-D33549CBC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141A4332-0880-6742-7031-75B6F5838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5153" y="283103"/>
            <a:ext cx="8922312" cy="553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fi-FI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Osaamisen</a:t>
            </a:r>
            <a:r>
              <a:rPr lang="en-US" altLang="fi-FI" dirty="0">
                <a:latin typeface="Calibri Light" panose="020F0302020204030204" pitchFamily="34" charset="0"/>
                <a:cs typeface="Calibri Light" panose="020F0302020204030204" pitchFamily="34" charset="0"/>
              </a:rPr>
              <a:t> ja </a:t>
            </a:r>
            <a:r>
              <a:rPr lang="en-US" altLang="fi-FI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vastuun</a:t>
            </a:r>
            <a:r>
              <a:rPr lang="en-US" altLang="fi-FI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altLang="fi-FI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tasokriteerit</a:t>
            </a:r>
            <a:endParaRPr lang="en-US" altLang="fi-FI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5E224BA7-036B-10FE-DCC1-938993B14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5152" y="993082"/>
            <a:ext cx="9718789" cy="5908926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A- tason edellyttämä osaamisen ja vastuun taso tarkoittaa, että tehtävässä täyttyy edellytetty osaamisen ja vastuun normaali vaatimus. </a:t>
            </a:r>
          </a:p>
          <a:p>
            <a:pPr eaLnBrk="1" hangingPunct="1">
              <a:defRPr/>
            </a:pPr>
            <a:endParaRPr lang="fi-FI" altLang="fi-FI" sz="2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B- ja C-tasoilla edellytetään enenevästi</a:t>
            </a:r>
          </a:p>
          <a:p>
            <a:pPr marL="342883" indent="-342883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tietyn tehtäväalueen syvempää hallintaa,</a:t>
            </a:r>
          </a:p>
          <a:p>
            <a:pPr marL="342883" indent="-342883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laajan tehtäväalueen hallintaa,</a:t>
            </a:r>
          </a:p>
          <a:p>
            <a:pPr marL="342883" indent="-342883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useiden eri tehtäväalueiden hallintaa,</a:t>
            </a:r>
          </a:p>
          <a:p>
            <a:pPr marL="342883" indent="-342883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monien asioiden yhtäaikaista hallintaa tai</a:t>
            </a:r>
          </a:p>
          <a:p>
            <a:pPr marL="342883" indent="-342883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toisistaan poikkeavien tietojen tai taitojen hallintaa.</a:t>
            </a:r>
          </a:p>
          <a:p>
            <a:pPr eaLnBrk="1" hangingPunct="1">
              <a:defRPr/>
            </a:pPr>
            <a:endParaRPr lang="fi-FI" altLang="fi-FI" sz="2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eaLnBrk="1" hangingPunct="1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Valtakunnallisilla tasokriteereillä kuvataan palkkaryhmän eri tasojen keskeisimpiä erottelevia tekijöitä. </a:t>
            </a:r>
          </a:p>
          <a:p>
            <a:pPr eaLnBrk="1" hangingPunct="1">
              <a:defRPr/>
            </a:pPr>
            <a:r>
              <a:rPr lang="fi-FI" altLang="fi-FI" sz="2300" dirty="0">
                <a:latin typeface="Calibri Light" panose="020F0302020204030204" pitchFamily="34" charset="0"/>
                <a:cs typeface="Calibri Light" panose="020F0302020204030204" pitchFamily="34" charset="0"/>
              </a:rPr>
              <a:t>Valtakunnalliset tasokriteerit ovat velvoittavia. Paikallisesti voidaan määritellä lisää tasokriteerejä. Mahdolliset paikalliset tasokuvaukset täydentävät tasokriteerejä.</a:t>
            </a:r>
          </a:p>
        </p:txBody>
      </p:sp>
    </p:spTree>
    <p:extLst>
      <p:ext uri="{BB962C8B-B14F-4D97-AF65-F5344CB8AC3E}">
        <p14:creationId xmlns:p14="http://schemas.microsoft.com/office/powerpoint/2010/main" val="676868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D4F060EB-E031-4BFA-A58E-45593A26F82D}" vid="{72E14CD5-9E5D-48AF-8C04-FE721DB299F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A3BEEDE6E3D642B414952B56D1C8E2" ma:contentTypeVersion="18" ma:contentTypeDescription="Luo uusi asiakirja." ma:contentTypeScope="" ma:versionID="c10180d45a46bf60d085a16035f162d9">
  <xsd:schema xmlns:xsd="http://www.w3.org/2001/XMLSchema" xmlns:xs="http://www.w3.org/2001/XMLSchema" xmlns:p="http://schemas.microsoft.com/office/2006/metadata/properties" xmlns:ns2="129405d9-e762-4e3f-9fec-bc0b0afc9c73" xmlns:ns3="3bb26a89-f963-477c-b029-516d40a81d81" targetNamespace="http://schemas.microsoft.com/office/2006/metadata/properties" ma:root="true" ma:fieldsID="5c0ba834b28fdeddf39bae931a37d49f" ns2:_="" ns3:_="">
    <xsd:import namespace="129405d9-e762-4e3f-9fec-bc0b0afc9c73"/>
    <xsd:import namespace="3bb26a89-f963-477c-b029-516d40a81d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9405d9-e762-4e3f-9fec-bc0b0afc9c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7f5602dd-7335-4370-ba55-bed7a15939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b26a89-f963-477c-b029-516d40a81d8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42755c3-827c-4843-a54b-9b4cab93b679}" ma:internalName="TaxCatchAll" ma:showField="CatchAllData" ma:web="3bb26a89-f963-477c-b029-516d40a81d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9405d9-e762-4e3f-9fec-bc0b0afc9c73">
      <Terms xmlns="http://schemas.microsoft.com/office/infopath/2007/PartnerControls"/>
    </lcf76f155ced4ddcb4097134ff3c332f>
    <TaxCatchAll xmlns="3bb26a89-f963-477c-b029-516d40a81d81" xsi:nil="true"/>
  </documentManagement>
</p:properties>
</file>

<file path=customXml/itemProps1.xml><?xml version="1.0" encoding="utf-8"?>
<ds:datastoreItem xmlns:ds="http://schemas.openxmlformats.org/officeDocument/2006/customXml" ds:itemID="{CB851984-7E35-4F95-B378-94B2C0B7E5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A70042-B169-4BE7-8713-453B0D09163A}"/>
</file>

<file path=customXml/itemProps3.xml><?xml version="1.0" encoding="utf-8"?>
<ds:datastoreItem xmlns:ds="http://schemas.openxmlformats.org/officeDocument/2006/customXml" ds:itemID="{BB15A3EC-5833-4E2F-A449-9BAE4A36DDF1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b2fbe330-46f8-4f57-bd59-50e17f0a7f7e"/>
    <ds:schemaRef ds:uri="b530d351-7021-4fd6-b4d5-3dd9e7c5ddb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JUKO pohja_YLEINEN</Template>
  <TotalTime>5894</TotalTime>
  <Words>1476</Words>
  <Application>Microsoft Office PowerPoint</Application>
  <PresentationFormat>Laajakuva</PresentationFormat>
  <Paragraphs>230</Paragraphs>
  <Slides>27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Office-teema</vt:lpstr>
      <vt:lpstr>KVTES palkkausmääräysten uudistaminen </vt:lpstr>
      <vt:lpstr>Tavoitteita</vt:lpstr>
      <vt:lpstr>KVTES 2022–2025 II luku Palkkaus</vt:lpstr>
      <vt:lpstr>TVA:sta tasopalkkaan</vt:lpstr>
      <vt:lpstr>Tasopalkkamääräykset</vt:lpstr>
      <vt:lpstr>Tasopalkkajärjestelmä </vt:lpstr>
      <vt:lpstr>Tasopalkkajärjestelmän käsitteet </vt:lpstr>
      <vt:lpstr>Tasot A, B, C</vt:lpstr>
      <vt:lpstr>Osaamisen ja vastuun tasokriteerit</vt:lpstr>
      <vt:lpstr>Tasot</vt:lpstr>
      <vt:lpstr>Tasokriteeri</vt:lpstr>
      <vt:lpstr>Tasokuvaus</vt:lpstr>
      <vt:lpstr>Tasolisä</vt:lpstr>
      <vt:lpstr>Liiterakenne ja uudet palkkaryhmät</vt:lpstr>
      <vt:lpstr>KVTES – Palkkahinnoitteluliitteet 1.2.2025 lukien </vt:lpstr>
      <vt:lpstr> Liite 1 &gt; Uusia palkkaryhmiä</vt:lpstr>
      <vt:lpstr>Liite 2 &gt; Muutokset</vt:lpstr>
      <vt:lpstr>UUSI liite 3 Työllisyyspalvelut</vt:lpstr>
      <vt:lpstr>KVTES Liite 5 varhaiskasvatus </vt:lpstr>
      <vt:lpstr>Vähimmäispalkka ja epäpätevyysalennus</vt:lpstr>
      <vt:lpstr>PowerPoint-esitys</vt:lpstr>
      <vt:lpstr>Tasopalkkajärjestelmä voimaan 1.2.2025 </vt:lpstr>
      <vt:lpstr>Palkkojen yhteensovittaminen</vt:lpstr>
      <vt:lpstr>Tehtävälisien muunto</vt:lpstr>
      <vt:lpstr>Esimerkki 1 palkkojen muunnosta</vt:lpstr>
      <vt:lpstr>Esimerkki 2</vt:lpstr>
      <vt:lpstr>Esimerkki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Näin käytät PP-kuvia</dc:title>
  <dc:creator>Mirkka Heininen</dc:creator>
  <cp:lastModifiedBy>Outi Parikka</cp:lastModifiedBy>
  <cp:revision>13</cp:revision>
  <cp:lastPrinted>2025-02-03T07:28:27Z</cp:lastPrinted>
  <dcterms:created xsi:type="dcterms:W3CDTF">2023-08-31T07:53:43Z</dcterms:created>
  <dcterms:modified xsi:type="dcterms:W3CDTF">2025-02-18T11:15:33Z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0x01010021A3BEEDE6E3D642B414952B56D1C8E2</vt:lpwstr>
  </property>
</Properties>
</file>